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9"/>
  </p:notesMasterIdLst>
  <p:handoutMasterIdLst>
    <p:handoutMasterId r:id="rId20"/>
  </p:handoutMasterIdLst>
  <p:sldIdLst>
    <p:sldId id="256" r:id="rId5"/>
    <p:sldId id="261" r:id="rId6"/>
    <p:sldId id="2147470185" r:id="rId7"/>
    <p:sldId id="2147470186" r:id="rId8"/>
    <p:sldId id="259" r:id="rId9"/>
    <p:sldId id="1448942778" r:id="rId10"/>
    <p:sldId id="1448942779" r:id="rId11"/>
    <p:sldId id="473" r:id="rId12"/>
    <p:sldId id="2147470175" r:id="rId13"/>
    <p:sldId id="2147470184" r:id="rId14"/>
    <p:sldId id="263" r:id="rId15"/>
    <p:sldId id="264" r:id="rId16"/>
    <p:sldId id="1448942777" r:id="rId17"/>
    <p:sldId id="1448942775" r:id="rId18"/>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A6AD"/>
    <a:srgbClr val="3D5F61"/>
    <a:srgbClr val="FF4337"/>
    <a:srgbClr val="D939B2"/>
    <a:srgbClr val="F8E946"/>
    <a:srgbClr val="FF7F3F"/>
    <a:srgbClr val="FFB546"/>
    <a:srgbClr val="00C3B2"/>
    <a:srgbClr val="00B3E3"/>
    <a:srgbClr val="CED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8204"/>
    <p:restoredTop sz="81882" autoAdjust="0"/>
  </p:normalViewPr>
  <p:slideViewPr>
    <p:cSldViewPr snapToGrid="0" snapToObjects="1">
      <p:cViewPr varScale="1">
        <p:scale>
          <a:sx n="73" d="100"/>
          <a:sy n="73" d="100"/>
        </p:scale>
        <p:origin x="276" y="60"/>
      </p:cViewPr>
      <p:guideLst/>
    </p:cSldViewPr>
  </p:slideViewPr>
  <p:notesTextViewPr>
    <p:cViewPr>
      <p:scale>
        <a:sx n="1" d="1"/>
        <a:sy n="1" d="1"/>
      </p:scale>
      <p:origin x="0" y="0"/>
    </p:cViewPr>
  </p:notesTextViewPr>
  <p:notesViewPr>
    <p:cSldViewPr snapToGrid="0" snapToObjects="1">
      <p:cViewPr varScale="1">
        <p:scale>
          <a:sx n="63" d="100"/>
          <a:sy n="63" d="100"/>
        </p:scale>
        <p:origin x="1638"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55B54D6-6801-4C94-ACA8-8437AD2DA054}"/>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CH"/>
          </a:p>
        </p:txBody>
      </p:sp>
      <p:sp>
        <p:nvSpPr>
          <p:cNvPr id="3" name="Date Placeholder 2">
            <a:extLst>
              <a:ext uri="{FF2B5EF4-FFF2-40B4-BE49-F238E27FC236}">
                <a16:creationId xmlns:a16="http://schemas.microsoft.com/office/drawing/2014/main" id="{6CC7B942-A273-48E1-BE51-F6DAC0387D1B}"/>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042DD2B-ADAA-4F00-A794-88D2E5273EF1}" type="datetimeFigureOut">
              <a:rPr lang="de-CH" smtClean="0"/>
              <a:t>20.04.2022</a:t>
            </a:fld>
            <a:endParaRPr lang="de-CH"/>
          </a:p>
        </p:txBody>
      </p:sp>
      <p:sp>
        <p:nvSpPr>
          <p:cNvPr id="4" name="Footer Placeholder 3">
            <a:extLst>
              <a:ext uri="{FF2B5EF4-FFF2-40B4-BE49-F238E27FC236}">
                <a16:creationId xmlns:a16="http://schemas.microsoft.com/office/drawing/2014/main" id="{54F8B9A3-354A-49E4-AA61-23774EE69A9D}"/>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CH"/>
          </a:p>
        </p:txBody>
      </p:sp>
      <p:sp>
        <p:nvSpPr>
          <p:cNvPr id="5" name="Slide Number Placeholder 4">
            <a:extLst>
              <a:ext uri="{FF2B5EF4-FFF2-40B4-BE49-F238E27FC236}">
                <a16:creationId xmlns:a16="http://schemas.microsoft.com/office/drawing/2014/main" id="{87035508-0FD6-48A2-8B64-89BB110CBEBC}"/>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CC5B3A8-2BC9-4D5C-8F5F-90FF647A5483}" type="slidenum">
              <a:rPr lang="de-CH" smtClean="0"/>
              <a:t>‹N°›</a:t>
            </a:fld>
            <a:endParaRPr lang="de-CH"/>
          </a:p>
        </p:txBody>
      </p:sp>
    </p:spTree>
    <p:extLst>
      <p:ext uri="{BB962C8B-B14F-4D97-AF65-F5344CB8AC3E}">
        <p14:creationId xmlns:p14="http://schemas.microsoft.com/office/powerpoint/2010/main" val="497492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CB89752-EB4B-4D4C-B64D-8D6758D3C2B3}" type="datetimeFigureOut">
              <a:rPr lang="de-DE" smtClean="0"/>
              <a:t>20.04.2022</a:t>
            </a:fld>
            <a:endParaRPr lang="de-DE"/>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B0C5CEF-858F-1540-9DAD-ED6F321607FA}" type="slidenum">
              <a:rPr lang="de-DE" smtClean="0"/>
              <a:t>‹N°›</a:t>
            </a:fld>
            <a:endParaRPr lang="de-DE"/>
          </a:p>
        </p:txBody>
      </p:sp>
    </p:spTree>
    <p:extLst>
      <p:ext uri="{BB962C8B-B14F-4D97-AF65-F5344CB8AC3E}">
        <p14:creationId xmlns:p14="http://schemas.microsoft.com/office/powerpoint/2010/main" val="56958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drawdown.org/publications/climate-solutions-at-work"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bloomberg.com/news/articles/2021-11-09/cost-of-capital-widens-for-fossil-fuel-producers-green-insight" TargetMode="External"/><Relationship Id="rId4" Type="http://schemas.openxmlformats.org/officeDocument/2006/relationships/hyperlink" Target="https://www.reuters.com/business/sustainable-business/shareholder-activism-reaches-milestone-exxon-board-vote-nears-end-2021-05-26/"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1</a:t>
            </a:fld>
            <a:endParaRPr lang="de-DE"/>
          </a:p>
        </p:txBody>
      </p:sp>
    </p:spTree>
    <p:extLst>
      <p:ext uri="{BB962C8B-B14F-4D97-AF65-F5344CB8AC3E}">
        <p14:creationId xmlns:p14="http://schemas.microsoft.com/office/powerpoint/2010/main" val="2675467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4463" y="708025"/>
            <a:ext cx="3968750" cy="2232025"/>
          </a:xfrm>
        </p:spPr>
      </p:sp>
      <p:sp>
        <p:nvSpPr>
          <p:cNvPr id="3" name="Notizenplatzhalter 2"/>
          <p:cNvSpPr>
            <a:spLocks noGrp="1"/>
          </p:cNvSpPr>
          <p:nvPr>
            <p:ph type="body" idx="1"/>
          </p:nvPr>
        </p:nvSpPr>
        <p:spPr>
          <a:xfrm>
            <a:off x="559435" y="3077975"/>
            <a:ext cx="5953125" cy="3908614"/>
          </a:xfrm>
        </p:spPr>
        <p:txBody>
          <a:bodyPr/>
          <a:lstStyle/>
          <a:p>
            <a:pPr>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Vision classique : le montant des investissements est-il inférieur à la somme des économies escomptées ces prochaines années ? (en bleu clair)</a:t>
            </a:r>
          </a:p>
          <a:p>
            <a:pPr>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Cette approche est toutefois trop étriquée, car elle ignore des facteurs importants. </a:t>
            </a: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Ces prochaines années, de plus en plus d’entreprises ne travailleront plus qu’avec des fournisseurs ayant des objectifs climatiques – celles qui ne fixent pas d’objectifs perdront l’accès à leurs chaînes </a:t>
            </a:r>
            <a:r>
              <a:rPr lang="fr-CH" sz="1200" dirty="0">
                <a:effectLst/>
                <a:latin typeface="Calibri" panose="020F0502020204030204" pitchFamily="34" charset="0"/>
                <a:ea typeface="Calibri" panose="020F0502020204030204" pitchFamily="34" charset="0"/>
                <a:cs typeface="Times New Roman" panose="02020603050405020304" pitchFamily="18" charset="0"/>
              </a:rPr>
              <a:t>d’approvisionnement.</a:t>
            </a: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Les difficultés actuelles eu égard à l’approvisionnement en gaz naturel russe montre que les entreprises prennent un risque lorsqu’elles dépendent des énergies fossiles.</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De plus en plus de collaborateurs cherchent un sens à leur travail – ils ne souhaitent pas travailler pour des entreprises qui n’œuvrent pas activement à la protection du climat. Pour des suggestions concrètes, cf.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3"/>
              </a:rPr>
              <a:t>Climate</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3"/>
              </a:rPr>
              <a:t> Solutions at Work | Project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3"/>
              </a:rPr>
              <a:t>Drawdown</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En fixant des objectifs climatiques aujourd’hui, une organisation peut encore compter sur un bénéfice en termes de réputation. Dans quelques années, les retardataires n’auront pas de bénéfice en termes de réputation. Ils feront ce que tout le monde fait depuis longtemps.</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La décarbonation oblige les entreprises à réfléchir à leurs modèles commerciaux – quels produits et services proposeront-elles encore en 2050 ? Les sociétés qui identifient rapidement une niche en tireront profit ; celles qui fixent des objectifs climatiques sont obligées d’agir rapidement et bénéficieront d’un niveau d’ambition élevé. </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Pour ce qui est des entreprises cotées en Bourse, les attentes des investisseurs sont importantes - à l’heure actuelle, ceux-ci ne souhaitent plus investir dans des entreprises qui n’ont pas mis en place une gestion proactive du climat. Un cas intéressant : </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Exxon loses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board</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seats</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to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activist</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hedge</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fund</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in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landmark</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4"/>
              </a:rPr>
              <a:t>climate</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4"/>
              </a:rPr>
              <a:t> vote | Reuters</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fr-FR" sz="1200" dirty="0">
                <a:effectLst/>
                <a:latin typeface="Calibri" panose="020F0502020204030204" pitchFamily="34" charset="0"/>
                <a:ea typeface="Calibri" panose="020F0502020204030204" pitchFamily="34" charset="0"/>
                <a:cs typeface="Times New Roman" panose="02020603050405020304" pitchFamily="18" charset="0"/>
              </a:rPr>
              <a:t>Accès au capital : Aujourd’hui, les compagnies pétrolières font face à des frais de financement nettement plus élevés que les producteurs d’énergie renouvelable, cf.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5"/>
              </a:rPr>
              <a:t>Cost</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5"/>
              </a:rPr>
              <a:t> of Capital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5"/>
              </a:rPr>
              <a:t>Widens</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5"/>
              </a:rPr>
              <a:t> for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5"/>
              </a:rPr>
              <a:t>Fossil</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5"/>
              </a:rPr>
              <a:t>-Fuel </a:t>
            </a:r>
            <a:r>
              <a:rPr lang="fr-FR" sz="1200" u="none" strike="noStrike" dirty="0" err="1">
                <a:effectLst/>
                <a:latin typeface="Calibri" panose="020F0502020204030204" pitchFamily="34" charset="0"/>
                <a:ea typeface="Calibri" panose="020F0502020204030204" pitchFamily="34" charset="0"/>
                <a:cs typeface="Times New Roman" panose="02020603050405020304" pitchFamily="18" charset="0"/>
                <a:hlinkClick r:id="rId5"/>
              </a:rPr>
              <a:t>Producers</a:t>
            </a:r>
            <a:r>
              <a:rPr lang="fr-FR" sz="1200" u="none" strike="noStrike" dirty="0">
                <a:effectLst/>
                <a:latin typeface="Calibri" panose="020F0502020204030204" pitchFamily="34" charset="0"/>
                <a:ea typeface="Calibri" panose="020F0502020204030204" pitchFamily="34" charset="0"/>
                <a:cs typeface="Times New Roman" panose="02020603050405020304" pitchFamily="18" charset="0"/>
                <a:hlinkClick r:id="rId5"/>
              </a:rPr>
              <a:t> : Green Insight - Bloomberg</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Les entreprises devraient prendre en considération tous ces aspects lorsqu’elles examinent si des objectifs climatiques ambitieux ont un sens d’un point de vue économique. </a:t>
            </a:r>
            <a:endParaRPr lang="fr-CH"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2B0C5CEF-858F-1540-9DAD-ED6F321607FA}" type="slidenum">
              <a:rPr lang="de-DE" smtClean="0"/>
              <a:t>10</a:t>
            </a:fld>
            <a:endParaRPr lang="de-DE"/>
          </a:p>
        </p:txBody>
      </p:sp>
    </p:spTree>
    <p:extLst>
      <p:ext uri="{BB962C8B-B14F-4D97-AF65-F5344CB8AC3E}">
        <p14:creationId xmlns:p14="http://schemas.microsoft.com/office/powerpoint/2010/main" val="1282736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31913" y="708025"/>
            <a:ext cx="4133850" cy="2325688"/>
          </a:xfrm>
        </p:spPr>
      </p:sp>
      <p:sp>
        <p:nvSpPr>
          <p:cNvPr id="3" name="Notizenplatzhalter 2"/>
          <p:cNvSpPr>
            <a:spLocks noGrp="1"/>
          </p:cNvSpPr>
          <p:nvPr>
            <p:ph type="body" idx="1"/>
          </p:nvPr>
        </p:nvSpPr>
        <p:spPr>
          <a:xfrm>
            <a:off x="679768" y="3581400"/>
            <a:ext cx="5438140" cy="5104408"/>
          </a:xfrm>
        </p:spPr>
        <p:txBody>
          <a:bodyPr/>
          <a:lstStyle/>
          <a:p>
            <a:r>
              <a:rPr lang="de-DE" sz="1500" dirty="0"/>
              <a:t>Le </a:t>
            </a:r>
            <a:r>
              <a:rPr lang="de-DE" sz="1500" dirty="0" err="1"/>
              <a:t>processus</a:t>
            </a:r>
            <a:r>
              <a:rPr lang="de-DE" sz="1500" dirty="0"/>
              <a:t> </a:t>
            </a:r>
            <a:r>
              <a:rPr lang="de-DE" sz="1500" dirty="0" err="1"/>
              <a:t>pour</a:t>
            </a:r>
            <a:r>
              <a:rPr lang="de-DE" sz="1500" dirty="0"/>
              <a:t> </a:t>
            </a:r>
            <a:r>
              <a:rPr lang="de-DE" sz="1500" dirty="0" err="1"/>
              <a:t>devenir</a:t>
            </a:r>
            <a:r>
              <a:rPr lang="de-DE" sz="1500" dirty="0"/>
              <a:t> </a:t>
            </a:r>
            <a:r>
              <a:rPr lang="de-DE" sz="1500" dirty="0" err="1"/>
              <a:t>une</a:t>
            </a:r>
            <a:r>
              <a:rPr lang="de-DE" sz="1500" dirty="0"/>
              <a:t> </a:t>
            </a:r>
            <a:r>
              <a:rPr lang="de-DE" sz="1500" dirty="0" err="1"/>
              <a:t>entreprise</a:t>
            </a:r>
            <a:r>
              <a:rPr lang="de-DE" sz="1500" dirty="0"/>
              <a:t> </a:t>
            </a:r>
            <a:r>
              <a:rPr lang="de-DE" sz="1500" dirty="0" err="1"/>
              <a:t>participante</a:t>
            </a:r>
            <a:r>
              <a:rPr lang="de-DE" sz="1500" dirty="0"/>
              <a:t> à SBTi </a:t>
            </a:r>
            <a:r>
              <a:rPr lang="de-DE" sz="1500" dirty="0" err="1"/>
              <a:t>comporte</a:t>
            </a:r>
            <a:r>
              <a:rPr lang="de-DE" sz="1500" dirty="0"/>
              <a:t> </a:t>
            </a:r>
            <a:r>
              <a:rPr lang="de-DE" sz="1500" dirty="0" err="1"/>
              <a:t>cinq</a:t>
            </a:r>
            <a:r>
              <a:rPr lang="de-DE" sz="1500" dirty="0"/>
              <a:t> </a:t>
            </a:r>
            <a:r>
              <a:rPr lang="de-DE" sz="1500" dirty="0" err="1"/>
              <a:t>étapes</a:t>
            </a:r>
            <a:r>
              <a:rPr lang="de-DE" sz="1500" dirty="0"/>
              <a:t>. La plus </a:t>
            </a:r>
            <a:r>
              <a:rPr lang="de-DE" sz="1500" dirty="0" err="1"/>
              <a:t>déterminante</a:t>
            </a:r>
            <a:r>
              <a:rPr lang="de-DE" sz="1500" dirty="0"/>
              <a:t> </a:t>
            </a:r>
            <a:r>
              <a:rPr lang="de-DE" sz="1500" dirty="0" err="1"/>
              <a:t>est</a:t>
            </a:r>
            <a:r>
              <a:rPr lang="de-DE" sz="1500" dirty="0"/>
              <a:t> de </a:t>
            </a:r>
            <a:r>
              <a:rPr lang="de-DE" sz="1500" dirty="0" err="1"/>
              <a:t>recenser</a:t>
            </a:r>
            <a:r>
              <a:rPr lang="de-DE" sz="1500" dirty="0"/>
              <a:t> </a:t>
            </a:r>
            <a:r>
              <a:rPr lang="de-DE" sz="1500" dirty="0" err="1"/>
              <a:t>les</a:t>
            </a:r>
            <a:r>
              <a:rPr lang="de-DE" sz="1500" dirty="0"/>
              <a:t> </a:t>
            </a:r>
            <a:r>
              <a:rPr lang="de-DE" sz="1500" dirty="0" err="1"/>
              <a:t>émissions</a:t>
            </a:r>
            <a:r>
              <a:rPr lang="de-DE" sz="1500" dirty="0"/>
              <a:t> et de fixer </a:t>
            </a:r>
            <a:r>
              <a:rPr lang="de-DE" sz="1500" dirty="0" err="1"/>
              <a:t>l‘objectif</a:t>
            </a:r>
            <a:r>
              <a:rPr lang="de-DE" sz="1500" dirty="0"/>
              <a:t> </a:t>
            </a:r>
            <a:r>
              <a:rPr lang="de-DE" sz="1500" dirty="0" err="1"/>
              <a:t>selon</a:t>
            </a:r>
            <a:r>
              <a:rPr lang="de-DE" sz="1500" dirty="0"/>
              <a:t> </a:t>
            </a:r>
            <a:r>
              <a:rPr lang="de-DE" sz="1500" dirty="0" err="1"/>
              <a:t>les</a:t>
            </a:r>
            <a:r>
              <a:rPr lang="de-DE" sz="1500" dirty="0"/>
              <a:t> </a:t>
            </a:r>
            <a:r>
              <a:rPr lang="de-DE" sz="1500" dirty="0" err="1"/>
              <a:t>exigences</a:t>
            </a:r>
            <a:r>
              <a:rPr lang="de-DE" sz="1500" dirty="0"/>
              <a:t> </a:t>
            </a:r>
            <a:r>
              <a:rPr lang="de-DE" sz="1500" dirty="0" err="1"/>
              <a:t>fixées</a:t>
            </a:r>
            <a:r>
              <a:rPr lang="de-DE" sz="1500" dirty="0"/>
              <a:t> par </a:t>
            </a:r>
            <a:r>
              <a:rPr lang="de-DE" sz="1500" dirty="0" err="1"/>
              <a:t>l‘organisation</a:t>
            </a:r>
            <a:r>
              <a:rPr lang="de-DE" sz="1500" dirty="0"/>
              <a:t>. A </a:t>
            </a:r>
            <a:r>
              <a:rPr lang="de-DE" sz="1500" dirty="0" err="1"/>
              <a:t>moins</a:t>
            </a:r>
            <a:r>
              <a:rPr lang="de-DE" sz="1500" dirty="0"/>
              <a:t> d‘être </a:t>
            </a:r>
            <a:r>
              <a:rPr lang="de-DE" sz="1500" dirty="0" err="1"/>
              <a:t>une</a:t>
            </a:r>
            <a:r>
              <a:rPr lang="de-DE" sz="1500" dirty="0"/>
              <a:t> </a:t>
            </a:r>
            <a:r>
              <a:rPr lang="de-DE" sz="1500" dirty="0" err="1"/>
              <a:t>grande</a:t>
            </a:r>
            <a:r>
              <a:rPr lang="de-DE" sz="1500" dirty="0"/>
              <a:t> </a:t>
            </a:r>
            <a:r>
              <a:rPr lang="de-DE" sz="1500" dirty="0" err="1"/>
              <a:t>entreprise</a:t>
            </a:r>
            <a:r>
              <a:rPr lang="de-DE" sz="1500" dirty="0"/>
              <a:t> </a:t>
            </a:r>
            <a:r>
              <a:rPr lang="de-DE" sz="1500" dirty="0" err="1"/>
              <a:t>qui</a:t>
            </a:r>
            <a:r>
              <a:rPr lang="de-DE" sz="1500" dirty="0"/>
              <a:t> a </a:t>
            </a:r>
            <a:r>
              <a:rPr lang="de-DE" sz="1500" dirty="0" err="1"/>
              <a:t>les</a:t>
            </a:r>
            <a:r>
              <a:rPr lang="de-DE" sz="1500" dirty="0"/>
              <a:t> </a:t>
            </a:r>
            <a:r>
              <a:rPr lang="de-DE" sz="1500" dirty="0" err="1"/>
              <a:t>ressources</a:t>
            </a:r>
            <a:r>
              <a:rPr lang="de-DE" sz="1500" dirty="0"/>
              <a:t> internes </a:t>
            </a:r>
            <a:r>
              <a:rPr lang="de-DE" sz="1500" dirty="0" err="1"/>
              <a:t>nécessaires</a:t>
            </a:r>
            <a:r>
              <a:rPr lang="de-DE" sz="1500" dirty="0"/>
              <a:t>, </a:t>
            </a:r>
            <a:r>
              <a:rPr lang="de-DE" sz="1500" dirty="0" err="1"/>
              <a:t>il</a:t>
            </a:r>
            <a:r>
              <a:rPr lang="de-DE" sz="1500" dirty="0"/>
              <a:t> </a:t>
            </a:r>
            <a:r>
              <a:rPr lang="de-DE" sz="1500" dirty="0" err="1"/>
              <a:t>est</a:t>
            </a:r>
            <a:r>
              <a:rPr lang="de-DE" sz="1500" dirty="0"/>
              <a:t> </a:t>
            </a:r>
            <a:r>
              <a:rPr lang="de-DE" sz="1500" dirty="0" err="1"/>
              <a:t>préférable</a:t>
            </a:r>
            <a:r>
              <a:rPr lang="de-DE" sz="1500" dirty="0"/>
              <a:t> de se faire </a:t>
            </a:r>
            <a:r>
              <a:rPr lang="de-DE" sz="1500" dirty="0" err="1"/>
              <a:t>accompagner</a:t>
            </a:r>
            <a:r>
              <a:rPr lang="de-DE" sz="1500" dirty="0"/>
              <a:t> par des </a:t>
            </a:r>
            <a:r>
              <a:rPr lang="de-DE" sz="1500" dirty="0" err="1"/>
              <a:t>spécialistes</a:t>
            </a:r>
            <a:r>
              <a:rPr lang="de-DE" sz="1500" dirty="0"/>
              <a:t> externes.</a:t>
            </a:r>
          </a:p>
        </p:txBody>
      </p:sp>
      <p:sp>
        <p:nvSpPr>
          <p:cNvPr id="4" name="Foliennummernplatzhalter 3"/>
          <p:cNvSpPr>
            <a:spLocks noGrp="1"/>
          </p:cNvSpPr>
          <p:nvPr>
            <p:ph type="sldNum" sz="quarter" idx="5"/>
          </p:nvPr>
        </p:nvSpPr>
        <p:spPr/>
        <p:txBody>
          <a:bodyPr/>
          <a:lstStyle/>
          <a:p>
            <a:fld id="{2B0C5CEF-858F-1540-9DAD-ED6F321607FA}" type="slidenum">
              <a:rPr lang="de-DE" smtClean="0"/>
              <a:t>11</a:t>
            </a:fld>
            <a:endParaRPr lang="de-DE"/>
          </a:p>
        </p:txBody>
      </p:sp>
    </p:spTree>
    <p:extLst>
      <p:ext uri="{BB962C8B-B14F-4D97-AF65-F5344CB8AC3E}">
        <p14:creationId xmlns:p14="http://schemas.microsoft.com/office/powerpoint/2010/main" val="1552650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12</a:t>
            </a:fld>
            <a:endParaRPr lang="de-DE"/>
          </a:p>
        </p:txBody>
      </p:sp>
    </p:spTree>
    <p:extLst>
      <p:ext uri="{BB962C8B-B14F-4D97-AF65-F5344CB8AC3E}">
        <p14:creationId xmlns:p14="http://schemas.microsoft.com/office/powerpoint/2010/main" val="1274454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13</a:t>
            </a:fld>
            <a:endParaRPr lang="de-DE"/>
          </a:p>
        </p:txBody>
      </p:sp>
    </p:spTree>
    <p:extLst>
      <p:ext uri="{BB962C8B-B14F-4D97-AF65-F5344CB8AC3E}">
        <p14:creationId xmlns:p14="http://schemas.microsoft.com/office/powerpoint/2010/main" val="77477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14</a:t>
            </a:fld>
            <a:endParaRPr lang="de-DE"/>
          </a:p>
        </p:txBody>
      </p:sp>
    </p:spTree>
    <p:extLst>
      <p:ext uri="{BB962C8B-B14F-4D97-AF65-F5344CB8AC3E}">
        <p14:creationId xmlns:p14="http://schemas.microsoft.com/office/powerpoint/2010/main" val="808779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09700" y="587375"/>
            <a:ext cx="3976688" cy="2236788"/>
          </a:xfrm>
        </p:spPr>
      </p:sp>
      <p:sp>
        <p:nvSpPr>
          <p:cNvPr id="3" name="Notizenplatzhalter 2"/>
          <p:cNvSpPr>
            <a:spLocks noGrp="1"/>
          </p:cNvSpPr>
          <p:nvPr>
            <p:ph type="body" idx="1"/>
          </p:nvPr>
        </p:nvSpPr>
        <p:spPr>
          <a:xfrm>
            <a:off x="679768" y="3063240"/>
            <a:ext cx="5438140" cy="4255413"/>
          </a:xfrm>
        </p:spPr>
        <p:txBody>
          <a:bodyPr/>
          <a:lstStyle/>
          <a:p>
            <a:pPr>
              <a:lnSpc>
                <a:spcPct val="107000"/>
              </a:lnSpc>
              <a:spcAft>
                <a:spcPts val="800"/>
              </a:spcAft>
            </a:pPr>
            <a:r>
              <a:rPr lang="fr-FR" dirty="0">
                <a:effectLst/>
                <a:latin typeface="Calibri" panose="020F0502020204030204" pitchFamily="34" charset="0"/>
                <a:ea typeface="Calibri" panose="020F0502020204030204" pitchFamily="34" charset="0"/>
                <a:cs typeface="Times New Roman" panose="02020603050405020304" pitchFamily="18" charset="0"/>
              </a:rPr>
              <a:t>Les membres fondateurs de la SBTi sont </a:t>
            </a:r>
            <a:r>
              <a:rPr lang="fr-FR" dirty="0">
                <a:latin typeface="Calibri" panose="020F0502020204030204" pitchFamily="34" charset="0"/>
                <a:ea typeface="Calibri" panose="020F0502020204030204" pitchFamily="34" charset="0"/>
                <a:cs typeface="Times New Roman" panose="02020603050405020304" pitchFamily="18" charset="0"/>
              </a:rPr>
              <a:t>des organisations de référence dans le domaine du climat. C’est ce qui donne une forte crédibilité à la méthode SBTi.</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b="1" dirty="0">
                <a:effectLst/>
                <a:latin typeface="Calibri" panose="020F0502020204030204" pitchFamily="34" charset="0"/>
                <a:ea typeface="Calibri" panose="020F0502020204030204" pitchFamily="34" charset="0"/>
                <a:cs typeface="Times New Roman" panose="02020603050405020304" pitchFamily="18" charset="0"/>
              </a:rPr>
              <a:t>La CDP </a:t>
            </a:r>
            <a:r>
              <a:rPr lang="fr-FR" dirty="0">
                <a:effectLst/>
                <a:latin typeface="Calibri" panose="020F0502020204030204" pitchFamily="34" charset="0"/>
                <a:ea typeface="Calibri" panose="020F0502020204030204" pitchFamily="34" charset="0"/>
                <a:cs typeface="Times New Roman" panose="02020603050405020304" pitchFamily="18" charset="0"/>
              </a:rPr>
              <a:t>(anciennement « </a:t>
            </a:r>
            <a:r>
              <a:rPr lang="fr-FR" dirty="0" err="1">
                <a:effectLst/>
                <a:latin typeface="Calibri" panose="020F0502020204030204" pitchFamily="34" charset="0"/>
                <a:ea typeface="Calibri" panose="020F0502020204030204" pitchFamily="34" charset="0"/>
                <a:cs typeface="Times New Roman" panose="02020603050405020304" pitchFamily="18" charset="0"/>
              </a:rPr>
              <a:t>Climate</a:t>
            </a:r>
            <a:r>
              <a:rPr lang="fr-FR" dirty="0">
                <a:effectLst/>
                <a:latin typeface="Calibri" panose="020F0502020204030204" pitchFamily="34" charset="0"/>
                <a:ea typeface="Calibri" panose="020F0502020204030204" pitchFamily="34" charset="0"/>
                <a:cs typeface="Times New Roman" panose="02020603050405020304" pitchFamily="18" charset="0"/>
              </a:rPr>
              <a:t> Disclosure Project ») est une organisation à but non lucratif d’envergure mondiale qui incite les entreprises et les gouvernements à réduire leurs émissions de gaz à effet de serre, à protéger les ressources hydriques et à préserver les forêts. L’organisation travaille avec des investisseurs institutionnels dont les actifs dépassent 106 billions de dollars US et a été élue numéro un de la recherche sur le climat par des cercles d’investisseurs. Elle utilise le pouvoir des investisseurs et des clients pour inciter les entreprises à publier des données relatives à leur impact environnemental et à gérer ce dernier. (www.cdp.net)</a:t>
            </a:r>
          </a:p>
          <a:p>
            <a:pPr>
              <a:lnSpc>
                <a:spcPct val="107000"/>
              </a:lnSpc>
              <a:spcAft>
                <a:spcPts val="800"/>
              </a:spcAft>
            </a:pPr>
            <a:r>
              <a:rPr lang="fr-FR" dirty="0">
                <a:effectLst/>
                <a:latin typeface="Calibri" panose="020F0502020204030204" pitchFamily="34" charset="0"/>
                <a:ea typeface="Calibri" panose="020F0502020204030204" pitchFamily="34" charset="0"/>
                <a:cs typeface="Times New Roman" panose="02020603050405020304" pitchFamily="18" charset="0"/>
              </a:rPr>
              <a:t>Initiative spéciale du Secrétaire général des Nations unies, </a:t>
            </a:r>
            <a:r>
              <a:rPr lang="fr-FR" b="1" dirty="0">
                <a:effectLst/>
                <a:latin typeface="Calibri" panose="020F0502020204030204" pitchFamily="34" charset="0"/>
                <a:ea typeface="Calibri" panose="020F0502020204030204" pitchFamily="34" charset="0"/>
                <a:cs typeface="Times New Roman" panose="02020603050405020304" pitchFamily="18" charset="0"/>
              </a:rPr>
              <a:t>le Pacte mondial </a:t>
            </a:r>
            <a:r>
              <a:rPr lang="fr-FR" dirty="0">
                <a:effectLst/>
                <a:latin typeface="Calibri" panose="020F0502020204030204" pitchFamily="34" charset="0"/>
                <a:ea typeface="Calibri" panose="020F0502020204030204" pitchFamily="34" charset="0"/>
                <a:cs typeface="Times New Roman" panose="02020603050405020304" pitchFamily="18" charset="0"/>
              </a:rPr>
              <a:t>appelle les entreprises du monde entier à aligner leurs activités et leurs stratégies sur dix principes universels dans les domaines des droits de l’homme, du travail, de l’environnement et de la lutte contre la corruption, et à prendre des mesures pour soutenir les objectifs des Nations unies. Avec plus de 12 000 entreprises et 3000 signataires issus de plus de 160 pays et 69 réseaux locaux, c’est la plus grande initiative en faveur de la durabilité à l’échelle mondiale. (www.unglobalcompact.org)</a:t>
            </a:r>
          </a:p>
          <a:p>
            <a:pPr>
              <a:lnSpc>
                <a:spcPct val="107000"/>
              </a:lnSpc>
              <a:spcAft>
                <a:spcPts val="800"/>
              </a:spcAft>
            </a:pPr>
            <a:r>
              <a:rPr lang="fr-FR" b="1" dirty="0">
                <a:effectLst/>
                <a:latin typeface="Calibri" panose="020F0502020204030204" pitchFamily="34" charset="0"/>
                <a:ea typeface="Calibri" panose="020F0502020204030204" pitchFamily="34" charset="0"/>
                <a:cs typeface="Times New Roman" panose="02020603050405020304" pitchFamily="18" charset="0"/>
              </a:rPr>
              <a:t>Le WRI </a:t>
            </a:r>
            <a:r>
              <a:rPr lang="fr-FR" dirty="0">
                <a:effectLst/>
                <a:latin typeface="Calibri" panose="020F0502020204030204" pitchFamily="34" charset="0"/>
                <a:ea typeface="Calibri" panose="020F0502020204030204" pitchFamily="34" charset="0"/>
                <a:cs typeface="Times New Roman" panose="02020603050405020304" pitchFamily="18" charset="0"/>
              </a:rPr>
              <a:t>s’intéresse à l’interface entre l’environnement et le développement socio-économique. Il va au-delà de la recherche et concrétise des idées en collaboration avec des gouvernements, des entreprises et la société civile dans le monde entier afin de développer des solutions de transformation qui préservent la planète et améliorent la vie des gens. (www.wri.org)</a:t>
            </a:r>
          </a:p>
          <a:p>
            <a:pPr>
              <a:lnSpc>
                <a:spcPct val="107000"/>
              </a:lnSpc>
              <a:spcAft>
                <a:spcPts val="800"/>
              </a:spcAft>
            </a:pPr>
            <a:r>
              <a:rPr lang="fr-FR" dirty="0">
                <a:effectLst/>
                <a:latin typeface="Calibri" panose="020F0502020204030204" pitchFamily="34" charset="0"/>
                <a:ea typeface="Calibri" panose="020F0502020204030204" pitchFamily="34" charset="0"/>
                <a:cs typeface="Times New Roman" panose="02020603050405020304" pitchFamily="18" charset="0"/>
              </a:rPr>
              <a:t>Le WWF est l’une des organisations indépendantes de protection de la nature les plus importantes et les plus expérimentées au monde, avec plus de 5 millions de soutiens et un réseau mondial actif dans plus de 100 pays. Sa mission est de stopper la destruction de l’environnement naturel de notre planète et de construire un avenir dans lequel les gens vivent en harmonie avec la nature, en préservant la biodiversité mondiale, en garantissant l’utilisation durable de ressources naturelles renouvelables et en encourageant la réduction de la pollution et du gaspillage. (panda.org/</a:t>
            </a:r>
            <a:r>
              <a:rPr lang="fr-FR" dirty="0" err="1">
                <a:effectLst/>
                <a:latin typeface="Calibri" panose="020F0502020204030204" pitchFamily="34" charset="0"/>
                <a:ea typeface="Calibri" panose="020F0502020204030204" pitchFamily="34" charset="0"/>
                <a:cs typeface="Times New Roman" panose="02020603050405020304" pitchFamily="18" charset="0"/>
              </a:rPr>
              <a:t>climatebusiness</a:t>
            </a:r>
            <a:r>
              <a:rPr lang="fr-FR" dirty="0">
                <a:effectLst/>
                <a:latin typeface="Calibri" panose="020F0502020204030204" pitchFamily="34" charset="0"/>
                <a:ea typeface="Calibri" panose="020F0502020204030204" pitchFamily="34" charset="0"/>
                <a:cs typeface="Times New Roman" panose="02020603050405020304" pitchFamily="18" charset="0"/>
              </a:rPr>
              <a:t>)</a:t>
            </a:r>
            <a:endParaRPr lang="de-DE" dirty="0"/>
          </a:p>
        </p:txBody>
      </p:sp>
      <p:sp>
        <p:nvSpPr>
          <p:cNvPr id="4" name="Foliennummernplatzhalter 3"/>
          <p:cNvSpPr>
            <a:spLocks noGrp="1"/>
          </p:cNvSpPr>
          <p:nvPr>
            <p:ph type="sldNum" sz="quarter" idx="5"/>
          </p:nvPr>
        </p:nvSpPr>
        <p:spPr/>
        <p:txBody>
          <a:bodyPr/>
          <a:lstStyle/>
          <a:p>
            <a:fld id="{2B0C5CEF-858F-1540-9DAD-ED6F321607FA}" type="slidenum">
              <a:rPr lang="de-DE" smtClean="0"/>
              <a:t>2</a:t>
            </a:fld>
            <a:endParaRPr lang="de-DE"/>
          </a:p>
        </p:txBody>
      </p:sp>
    </p:spTree>
    <p:extLst>
      <p:ext uri="{BB962C8B-B14F-4D97-AF65-F5344CB8AC3E}">
        <p14:creationId xmlns:p14="http://schemas.microsoft.com/office/powerpoint/2010/main" val="473441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31938" y="693738"/>
            <a:ext cx="3733800" cy="2101850"/>
          </a:xfrm>
        </p:spPr>
      </p:sp>
      <p:sp>
        <p:nvSpPr>
          <p:cNvPr id="4" name="Foliennummernplatzhalter 3"/>
          <p:cNvSpPr>
            <a:spLocks noGrp="1"/>
          </p:cNvSpPr>
          <p:nvPr>
            <p:ph type="sldNum" sz="quarter" idx="5"/>
          </p:nvPr>
        </p:nvSpPr>
        <p:spPr/>
        <p:txBody>
          <a:bodyPr/>
          <a:lstStyle/>
          <a:p>
            <a:fld id="{2B0C5CEF-858F-1540-9DAD-ED6F321607FA}" type="slidenum">
              <a:rPr lang="de-DE" smtClean="0"/>
              <a:t>3</a:t>
            </a:fld>
            <a:endParaRPr lang="de-DE"/>
          </a:p>
        </p:txBody>
      </p:sp>
      <p:sp>
        <p:nvSpPr>
          <p:cNvPr id="6" name="Espace réservé des notes 5">
            <a:extLst>
              <a:ext uri="{FF2B5EF4-FFF2-40B4-BE49-F238E27FC236}">
                <a16:creationId xmlns:a16="http://schemas.microsoft.com/office/drawing/2014/main" id="{1C10E6D3-54D4-4CE9-BAD3-794D51637EF6}"/>
              </a:ext>
            </a:extLst>
          </p:cNvPr>
          <p:cNvSpPr>
            <a:spLocks noGrp="1"/>
          </p:cNvSpPr>
          <p:nvPr>
            <p:ph type="body" sz="quarter" idx="3"/>
          </p:nvPr>
        </p:nvSpPr>
        <p:spPr/>
        <p:txBody>
          <a:bodyPr/>
          <a:lstStyle/>
          <a:p>
            <a:endParaRPr lang="fr-CH"/>
          </a:p>
        </p:txBody>
      </p:sp>
    </p:spTree>
    <p:extLst>
      <p:ext uri="{BB962C8B-B14F-4D97-AF65-F5344CB8AC3E}">
        <p14:creationId xmlns:p14="http://schemas.microsoft.com/office/powerpoint/2010/main" val="569526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84325" y="684213"/>
            <a:ext cx="3738563" cy="2103437"/>
          </a:xfrm>
        </p:spPr>
      </p:sp>
      <p:sp>
        <p:nvSpPr>
          <p:cNvPr id="4" name="Foliennummernplatzhalter 3"/>
          <p:cNvSpPr>
            <a:spLocks noGrp="1"/>
          </p:cNvSpPr>
          <p:nvPr>
            <p:ph type="sldNum" sz="quarter" idx="5"/>
          </p:nvPr>
        </p:nvSpPr>
        <p:spPr/>
        <p:txBody>
          <a:bodyPr/>
          <a:lstStyle/>
          <a:p>
            <a:fld id="{2B0C5CEF-858F-1540-9DAD-ED6F321607FA}" type="slidenum">
              <a:rPr lang="de-DE" smtClean="0"/>
              <a:t>4</a:t>
            </a:fld>
            <a:endParaRPr lang="de-DE"/>
          </a:p>
        </p:txBody>
      </p:sp>
      <p:sp>
        <p:nvSpPr>
          <p:cNvPr id="6" name="Espace réservé des notes 5">
            <a:extLst>
              <a:ext uri="{FF2B5EF4-FFF2-40B4-BE49-F238E27FC236}">
                <a16:creationId xmlns:a16="http://schemas.microsoft.com/office/drawing/2014/main" id="{7706683F-FADA-48DE-A097-863B321984E5}"/>
              </a:ext>
            </a:extLst>
          </p:cNvPr>
          <p:cNvSpPr>
            <a:spLocks noGrp="1"/>
          </p:cNvSpPr>
          <p:nvPr>
            <p:ph type="body" sz="quarter" idx="3"/>
          </p:nvPr>
        </p:nvSpPr>
        <p:spPr>
          <a:xfrm>
            <a:off x="679767" y="3572892"/>
            <a:ext cx="5438140" cy="3908614"/>
          </a:xfrm>
        </p:spPr>
        <p:txBody>
          <a:bodyPr/>
          <a:lstStyle/>
          <a:p>
            <a:r>
              <a:rPr lang="fr-CH" sz="1500" dirty="0"/>
              <a:t>Par sa taille, la Suisse a des émissions propres modestes. En comparaison internationale, ses émissions par habitant ou par franc de PIB sont parmi les meilleures des pays développés. </a:t>
            </a:r>
          </a:p>
          <a:p>
            <a:endParaRPr lang="fr-CH" sz="1500" dirty="0"/>
          </a:p>
          <a:p>
            <a:r>
              <a:rPr lang="fr-CH" sz="1500" dirty="0"/>
              <a:t>Mais sa puissance économique lui donne un levier intéressant pour apporter une contribution nettement plus importante à la politique climatique globale.</a:t>
            </a:r>
          </a:p>
          <a:p>
            <a:endParaRPr lang="fr-CH" sz="1500" dirty="0"/>
          </a:p>
          <a:p>
            <a:pPr marL="171450" indent="-171450">
              <a:buFont typeface="Arial" panose="020B0604020202020204" pitchFamily="34" charset="0"/>
              <a:buChar char="•"/>
            </a:pPr>
            <a:r>
              <a:rPr lang="fr-CH" sz="1500" dirty="0"/>
              <a:t>Les émissions liées aux importations de la Suisse sont significatives.</a:t>
            </a:r>
          </a:p>
          <a:p>
            <a:pPr marL="171450" indent="-171450">
              <a:buFont typeface="Arial" panose="020B0604020202020204" pitchFamily="34" charset="0"/>
              <a:buChar char="•"/>
            </a:pPr>
            <a:endParaRPr lang="fr-CH" sz="1500" dirty="0"/>
          </a:p>
          <a:p>
            <a:pPr marL="171450" indent="-171450">
              <a:buFont typeface="Arial" panose="020B0604020202020204" pitchFamily="34" charset="0"/>
              <a:buChar char="•"/>
            </a:pPr>
            <a:r>
              <a:rPr lang="fr-CH" sz="1500" dirty="0"/>
              <a:t>Les grandes entreprises internationales établies en Suisse génèrent d’importantes émissions à l’étranger et peuvent influencer celles générées par leurs chaînes d’approvisionnement.</a:t>
            </a:r>
          </a:p>
        </p:txBody>
      </p:sp>
    </p:spTree>
    <p:extLst>
      <p:ext uri="{BB962C8B-B14F-4D97-AF65-F5344CB8AC3E}">
        <p14:creationId xmlns:p14="http://schemas.microsoft.com/office/powerpoint/2010/main" val="1468491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44638" y="682625"/>
            <a:ext cx="3708400" cy="2085975"/>
          </a:xfrm>
        </p:spPr>
      </p:sp>
      <p:sp>
        <p:nvSpPr>
          <p:cNvPr id="3" name="Notizenplatzhalter 2"/>
          <p:cNvSpPr>
            <a:spLocks noGrp="1"/>
          </p:cNvSpPr>
          <p:nvPr>
            <p:ph type="body" idx="1"/>
          </p:nvPr>
        </p:nvSpPr>
        <p:spPr>
          <a:xfrm>
            <a:off x="679768" y="3512274"/>
            <a:ext cx="5438140" cy="390861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effectLst/>
                <a:latin typeface="+mn-lt"/>
                <a:ea typeface="Calibri" panose="020F0502020204030204" pitchFamily="34" charset="0"/>
                <a:cs typeface="Times New Roman" panose="02020603050405020304" pitchFamily="18" charset="0"/>
              </a:rPr>
              <a:t>L’idée de l’initiative SBTi est d’inciter les entreprises à viser des objectifs qui contribuent à atteindre ceux visés par l’accord de Paris sur le climat.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5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a:effectLst/>
                <a:latin typeface="+mn-lt"/>
                <a:ea typeface="Calibri" panose="020F0502020204030204" pitchFamily="34" charset="0"/>
                <a:cs typeface="Times New Roman" panose="02020603050405020304" pitchFamily="18" charset="0"/>
              </a:rPr>
              <a:t>C’est pour cela que SBTi a défini une trajectoire de réduction standard, dont le but est de limiter le réchauffement climatique à 1,5 degré, en se basant sur les connaissances actuelles. Très concrètement, </a:t>
            </a:r>
            <a:r>
              <a:rPr lang="fr-FR" sz="1500" dirty="0">
                <a:ea typeface="Calibri" panose="020F0502020204030204" pitchFamily="34" charset="0"/>
                <a:cs typeface="Times New Roman" panose="02020603050405020304" pitchFamily="18" charset="0"/>
              </a:rPr>
              <a:t>cela implique de </a:t>
            </a:r>
            <a:r>
              <a:rPr lang="fr-FR" sz="1500" dirty="0">
                <a:effectLst/>
                <a:latin typeface="+mn-lt"/>
                <a:ea typeface="Calibri" panose="020F0502020204030204" pitchFamily="34" charset="0"/>
                <a:cs typeface="Times New Roman" panose="02020603050405020304" pitchFamily="18" charset="0"/>
              </a:rPr>
              <a:t>réduire les émissions de 50 % (par rapport à 2018) d’ici à 2030, et à zéro d’ici à 2050. Il s’agit de l’objectif zéro émission nette, </a:t>
            </a:r>
            <a:r>
              <a:rPr lang="fr-FR" sz="1500" dirty="0">
                <a:ea typeface="Calibri" panose="020F0502020204030204" pitchFamily="34" charset="0"/>
                <a:cs typeface="Times New Roman" panose="02020603050405020304" pitchFamily="18" charset="0"/>
              </a:rPr>
              <a:t>(</a:t>
            </a:r>
            <a:r>
              <a:rPr lang="fr-FR" sz="1500" dirty="0">
                <a:effectLst/>
                <a:latin typeface="+mn-lt"/>
                <a:ea typeface="Calibri" panose="020F0502020204030204" pitchFamily="34" charset="0"/>
                <a:cs typeface="Times New Roman" panose="02020603050405020304" pitchFamily="18" charset="0"/>
              </a:rPr>
              <a:t>expliqué à la diapositive suivante</a:t>
            </a:r>
            <a:r>
              <a:rPr lang="de-DE" sz="1500" dirty="0">
                <a:effectLst/>
                <a:ea typeface="Calibri" panose="020F0502020204030204" pitchFamily="34" charset="0"/>
                <a:cs typeface="Times New Roman" panose="02020603050405020304" pitchFamily="18" charset="0"/>
              </a:rPr>
              <a:t>).</a:t>
            </a:r>
            <a:endParaRPr lang="de-DE" sz="1500" dirty="0">
              <a:latin typeface="+mn-lt"/>
            </a:endParaRPr>
          </a:p>
        </p:txBody>
      </p:sp>
      <p:sp>
        <p:nvSpPr>
          <p:cNvPr id="4" name="Foliennummernplatzhalter 3"/>
          <p:cNvSpPr>
            <a:spLocks noGrp="1"/>
          </p:cNvSpPr>
          <p:nvPr>
            <p:ph type="sldNum" sz="quarter" idx="5"/>
          </p:nvPr>
        </p:nvSpPr>
        <p:spPr/>
        <p:txBody>
          <a:bodyPr/>
          <a:lstStyle/>
          <a:p>
            <a:fld id="{2B0C5CEF-858F-1540-9DAD-ED6F321607FA}" type="slidenum">
              <a:rPr lang="de-DE" smtClean="0"/>
              <a:t>5</a:t>
            </a:fld>
            <a:endParaRPr lang="de-DE"/>
          </a:p>
        </p:txBody>
      </p:sp>
    </p:spTree>
    <p:extLst>
      <p:ext uri="{BB962C8B-B14F-4D97-AF65-F5344CB8AC3E}">
        <p14:creationId xmlns:p14="http://schemas.microsoft.com/office/powerpoint/2010/main" val="1299128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522413" y="684213"/>
            <a:ext cx="3752850" cy="2111375"/>
          </a:xfrm>
        </p:spPr>
      </p:sp>
      <p:sp>
        <p:nvSpPr>
          <p:cNvPr id="3" name="Notizenplatzhalter 2"/>
          <p:cNvSpPr>
            <a:spLocks noGrp="1"/>
          </p:cNvSpPr>
          <p:nvPr>
            <p:ph type="body" idx="1"/>
          </p:nvPr>
        </p:nvSpPr>
        <p:spPr>
          <a:xfrm>
            <a:off x="679767" y="3511997"/>
            <a:ext cx="5438140" cy="3908614"/>
          </a:xfrm>
        </p:spPr>
        <p:txBody>
          <a:bodyPr/>
          <a:lstStyle/>
          <a:p>
            <a:r>
              <a:rPr lang="fr-FR" sz="1500" dirty="0">
                <a:latin typeface="Calibri" panose="020F0502020204030204" pitchFamily="34" charset="0"/>
                <a:ea typeface="Calibri" panose="020F0502020204030204" pitchFamily="34" charset="0"/>
                <a:cs typeface="Times New Roman" panose="02020603050405020304" pitchFamily="18" charset="0"/>
              </a:rPr>
              <a:t>Si une entreprise choisit l’objectif zéro émission nette, elle doit remplir aux conditions fixées par la méthode SBTi:</a:t>
            </a:r>
          </a:p>
          <a:p>
            <a:endParaRPr lang="fr-FR" sz="1500"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500" dirty="0">
                <a:effectLst/>
                <a:latin typeface="Calibri" panose="020F0502020204030204" pitchFamily="34" charset="0"/>
                <a:ea typeface="Calibri" panose="020F0502020204030204" pitchFamily="34" charset="0"/>
                <a:cs typeface="Times New Roman" panose="02020603050405020304" pitchFamily="18" charset="0"/>
              </a:rPr>
              <a:t>Il est important que les émissions soient réduites fortement et rapidement, en visant une diminution de 90 % à 95%. Une entreprise ne peut se contenter de continuer à émettre et simplement réduire s</a:t>
            </a:r>
            <a:r>
              <a:rPr lang="fr-FR" sz="1500" u="none" dirty="0">
                <a:effectLst/>
                <a:latin typeface="Calibri" panose="020F0502020204030204" pitchFamily="34" charset="0"/>
                <a:ea typeface="Calibri" panose="020F0502020204030204" pitchFamily="34" charset="0"/>
                <a:cs typeface="Times New Roman" panose="02020603050405020304" pitchFamily="18" charset="0"/>
              </a:rPr>
              <a:t>es émissions résiduelles.</a:t>
            </a:r>
            <a:r>
              <a:rPr lang="fr-FR" sz="1500" dirty="0">
                <a:effectLst/>
                <a:latin typeface="Calibri" panose="020F0502020204030204" pitchFamily="34" charset="0"/>
                <a:ea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500" dirty="0">
                <a:effectLst/>
                <a:latin typeface="Calibri" panose="020F0502020204030204" pitchFamily="34" charset="0"/>
                <a:ea typeface="Calibri" panose="020F0502020204030204" pitchFamily="34" charset="0"/>
                <a:cs typeface="Times New Roman" panose="02020603050405020304" pitchFamily="18" charset="0"/>
              </a:rPr>
              <a:t>Cette approche est dictée par le fait que le potentiel global d’émissions négatives est limité et qu’il doit être mis à disposition en priorité des secteurs qui, sinon, ne peuvent pas réduire leurs émissions à zéro (l’agriculture, le ciment, par exemple).</a:t>
            </a:r>
            <a:endParaRPr lang="de-DE" sz="1500" dirty="0"/>
          </a:p>
        </p:txBody>
      </p:sp>
      <p:sp>
        <p:nvSpPr>
          <p:cNvPr id="4" name="Foliennummernplatzhalter 3"/>
          <p:cNvSpPr>
            <a:spLocks noGrp="1"/>
          </p:cNvSpPr>
          <p:nvPr>
            <p:ph type="sldNum" sz="quarter" idx="5"/>
          </p:nvPr>
        </p:nvSpPr>
        <p:spPr/>
        <p:txBody>
          <a:bodyPr/>
          <a:lstStyle/>
          <a:p>
            <a:fld id="{2B0C5CEF-858F-1540-9DAD-ED6F321607FA}" type="slidenum">
              <a:rPr lang="de-DE" smtClean="0"/>
              <a:t>6</a:t>
            </a:fld>
            <a:endParaRPr lang="de-DE"/>
          </a:p>
        </p:txBody>
      </p:sp>
    </p:spTree>
    <p:extLst>
      <p:ext uri="{BB962C8B-B14F-4D97-AF65-F5344CB8AC3E}">
        <p14:creationId xmlns:p14="http://schemas.microsoft.com/office/powerpoint/2010/main" val="654472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501775" y="666750"/>
            <a:ext cx="3794125" cy="2135188"/>
          </a:xfrm>
        </p:spPr>
      </p:sp>
      <p:sp>
        <p:nvSpPr>
          <p:cNvPr id="3" name="Espace réservé des notes 2"/>
          <p:cNvSpPr>
            <a:spLocks noGrp="1"/>
          </p:cNvSpPr>
          <p:nvPr>
            <p:ph type="body" idx="1"/>
          </p:nvPr>
        </p:nvSpPr>
        <p:spPr>
          <a:xfrm>
            <a:off x="679768" y="3566160"/>
            <a:ext cx="5438140" cy="4510048"/>
          </a:xfrm>
        </p:spPr>
        <p:txBody>
          <a:bodyPr vert="horz" lIns="91440" tIns="45720" rIns="91440" bIns="45720" rtlCol="0"/>
          <a:lstStyle/>
          <a:p>
            <a:r>
              <a:rPr lang="fr-CH" sz="1500" dirty="0">
                <a:latin typeface="Calibri" panose="020F0502020204030204" pitchFamily="34" charset="0"/>
                <a:cs typeface="Times New Roman" panose="02020603050405020304" pitchFamily="18" charset="0"/>
              </a:rPr>
              <a:t>La SBTi prend en considération les émissions liées à l’ensemble de l’activité des entreprises, soit:</a:t>
            </a:r>
          </a:p>
          <a:p>
            <a:endParaRPr lang="fr-CH" sz="15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CH" sz="1500" dirty="0">
                <a:latin typeface="Calibri" panose="020F0502020204030204" pitchFamily="34" charset="0"/>
                <a:cs typeface="Times New Roman" panose="02020603050405020304" pitchFamily="18" charset="0"/>
              </a:rPr>
              <a:t>Le «scope 1», qui sont les émissions directes de l’entreprises, liées à ses activités propres</a:t>
            </a:r>
          </a:p>
          <a:p>
            <a:endParaRPr lang="fr-CH" sz="15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CH" sz="1500" dirty="0">
                <a:latin typeface="Calibri" panose="020F0502020204030204" pitchFamily="34" charset="0"/>
                <a:cs typeface="Times New Roman" panose="02020603050405020304" pitchFamily="18" charset="0"/>
              </a:rPr>
              <a:t>Le «scope» 2 concerne les émissions liées à la production d’énergies utilisées par l’entreprise, typiquement l’électricité ou le chauffage à distance</a:t>
            </a:r>
          </a:p>
          <a:p>
            <a:endParaRPr lang="fr-CH" sz="15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CH" sz="1500" dirty="0">
                <a:latin typeface="Calibri" panose="020F0502020204030204" pitchFamily="34" charset="0"/>
                <a:cs typeface="Times New Roman" panose="02020603050405020304" pitchFamily="18" charset="0"/>
              </a:rPr>
              <a:t>Le «scope 3» concerne les émissions en amont et en aval de l’entreprise, en particulier celles induites par la chaîne d’approvisionnement. Ces émissions doivent être prises en compte obligatoirement si elles représentent plus de 40% des émissions totales d’une entreprise.</a:t>
            </a:r>
          </a:p>
          <a:p>
            <a:endParaRPr lang="fr-CH" sz="1500" dirty="0">
              <a:latin typeface="Calibri" panose="020F050202020403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7</a:t>
            </a:fld>
            <a:endParaRPr lang="de-DE"/>
          </a:p>
        </p:txBody>
      </p:sp>
    </p:spTree>
    <p:extLst>
      <p:ext uri="{BB962C8B-B14F-4D97-AF65-F5344CB8AC3E}">
        <p14:creationId xmlns:p14="http://schemas.microsoft.com/office/powerpoint/2010/main" val="1390235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538288" y="684213"/>
            <a:ext cx="3722687" cy="2095500"/>
          </a:xfrm>
        </p:spPr>
      </p:sp>
      <p:sp>
        <p:nvSpPr>
          <p:cNvPr id="3" name="Espace réservé des notes 2"/>
          <p:cNvSpPr>
            <a:spLocks noGrp="1"/>
          </p:cNvSpPr>
          <p:nvPr>
            <p:ph type="body" idx="1"/>
          </p:nvPr>
        </p:nvSpPr>
        <p:spPr>
          <a:xfrm>
            <a:off x="679768" y="3436074"/>
            <a:ext cx="5438140" cy="3908614"/>
          </a:xfrm>
        </p:spPr>
        <p:txBody>
          <a:bodyPr/>
          <a:lstStyle/>
          <a:p>
            <a:r>
              <a:rPr lang="fr-CH" sz="1500" dirty="0"/>
              <a:t>Dans le monde, plus de 2000 entreprises ont pris des engagements SBTi et plus de 70 en Suisse. La croissance est très forte. Il s’agit pour le moment le plus souvent de grandes entreprises, qui vont de plus en plus inciter leurs partenaires d’affaires à adopter cette méthode, ce qui va encore accélérer sa diffusion. Les milieux financiers tendent également de plus en plus à considérer SBTi comme une référence par rapport à l’action climatique d’une entreprise.</a:t>
            </a:r>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8</a:t>
            </a:fld>
            <a:endParaRPr lang="de-DE"/>
          </a:p>
        </p:txBody>
      </p:sp>
    </p:spTree>
    <p:extLst>
      <p:ext uri="{BB962C8B-B14F-4D97-AF65-F5344CB8AC3E}">
        <p14:creationId xmlns:p14="http://schemas.microsoft.com/office/powerpoint/2010/main" val="3703345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2B0C5CEF-858F-1540-9DAD-ED6F321607FA}" type="slidenum">
              <a:rPr lang="de-DE" smtClean="0"/>
              <a:t>9</a:t>
            </a:fld>
            <a:endParaRPr lang="de-DE"/>
          </a:p>
        </p:txBody>
      </p:sp>
    </p:spTree>
    <p:extLst>
      <p:ext uri="{BB962C8B-B14F-4D97-AF65-F5344CB8AC3E}">
        <p14:creationId xmlns:p14="http://schemas.microsoft.com/office/powerpoint/2010/main" val="4172685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oleObject" Target="../embeddings/oleObject1.bin"/></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38EF02-9C19-B34F-9032-55B3D8B63F41}"/>
              </a:ext>
            </a:extLst>
          </p:cNvPr>
          <p:cNvSpPr>
            <a:spLocks noGrp="1"/>
          </p:cNvSpPr>
          <p:nvPr>
            <p:ph type="ctrTitle"/>
          </p:nvPr>
        </p:nvSpPr>
        <p:spPr>
          <a:xfrm>
            <a:off x="1524000" y="1122363"/>
            <a:ext cx="9144000" cy="2387600"/>
          </a:xfrm>
        </p:spPr>
        <p:txBody>
          <a:bodyPr anchor="b"/>
          <a:lstStyle>
            <a:lvl1pPr algn="l">
              <a:defRPr sz="6000">
                <a:latin typeface="Montserrat ExtraBold" panose="00000900000000000000" pitchFamily="2" charset="0"/>
                <a:cs typeface="Arial" panose="020B0604020202020204" pitchFamily="34" charset="0"/>
              </a:defRPr>
            </a:lvl1pPr>
          </a:lstStyle>
          <a:p>
            <a:r>
              <a:rPr lang="de-DE" dirty="0"/>
              <a:t>Mastertitelformat bearbeiten</a:t>
            </a:r>
          </a:p>
        </p:txBody>
      </p:sp>
      <p:sp>
        <p:nvSpPr>
          <p:cNvPr id="3" name="Untertitel 2">
            <a:extLst>
              <a:ext uri="{FF2B5EF4-FFF2-40B4-BE49-F238E27FC236}">
                <a16:creationId xmlns:a16="http://schemas.microsoft.com/office/drawing/2014/main" id="{3C42CDF1-2A2B-AA40-9697-6FD19A425427}"/>
              </a:ext>
            </a:extLst>
          </p:cNvPr>
          <p:cNvSpPr>
            <a:spLocks noGrp="1"/>
          </p:cNvSpPr>
          <p:nvPr>
            <p:ph type="subTitle" idx="1"/>
          </p:nvPr>
        </p:nvSpPr>
        <p:spPr>
          <a:xfrm>
            <a:off x="1524000" y="3602037"/>
            <a:ext cx="9144000" cy="2508205"/>
          </a:xfrm>
        </p:spPr>
        <p:txBody>
          <a:bodyPr/>
          <a:lstStyle>
            <a:lvl1pPr marL="0" indent="0" algn="l">
              <a:buNone/>
              <a:defRPr sz="2400">
                <a:latin typeface="Montserrat" panose="00000500000000000000" pitchFamily="2"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p>
        </p:txBody>
      </p:sp>
    </p:spTree>
    <p:extLst>
      <p:ext uri="{BB962C8B-B14F-4D97-AF65-F5344CB8AC3E}">
        <p14:creationId xmlns:p14="http://schemas.microsoft.com/office/powerpoint/2010/main" val="3053848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1526834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F741700-5035-4E61-A4AC-1B3C7AE220D5}"/>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554736" y="182372"/>
            <a:ext cx="11082528" cy="731520"/>
          </a:xfrm>
        </p:spPr>
        <p:txBody>
          <a:bodyPr/>
          <a:lstStyle/>
          <a:p>
            <a:r>
              <a:rPr lang="en-US"/>
              <a:t>Click to edit Master title style</a:t>
            </a:r>
            <a:endParaRPr lang="en-US" dirty="0"/>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‹N°›</a:t>
            </a:fld>
            <a:endParaRPr lang="en-US" sz="90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A8BAFD1A-3C11-49E6-B76E-5166760AF118}"/>
              </a:ext>
            </a:extLst>
          </p:cNvPr>
          <p:cNvSpPr>
            <a:spLocks noGrp="1"/>
          </p:cNvSpPr>
          <p:nvPr>
            <p:ph type="body" sz="quarter" idx="17" hasCustomPrompt="1"/>
            <p:custDataLst>
              <p:tags r:id="rId6"/>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
        <p:nvSpPr>
          <p:cNvPr id="12" name="3. Subtitle">
            <a:extLst>
              <a:ext uri="{FF2B5EF4-FFF2-40B4-BE49-F238E27FC236}">
                <a16:creationId xmlns:a16="http://schemas.microsoft.com/office/drawing/2014/main" id="{1EE9FF4B-7331-4DE1-A594-C0C335ED5BE5}"/>
              </a:ext>
            </a:extLst>
          </p:cNvPr>
          <p:cNvSpPr>
            <a:spLocks noGrp="1"/>
          </p:cNvSpPr>
          <p:nvPr>
            <p:ph type="subTitle" idx="1"/>
            <p:custDataLst>
              <p:tags r:id="rId7"/>
            </p:custDataLst>
          </p:nvPr>
        </p:nvSpPr>
        <p:spPr>
          <a:xfrm>
            <a:off x="554736" y="903861"/>
            <a:ext cx="11082528" cy="276999"/>
          </a:xfrm>
        </p:spPr>
        <p:txBody>
          <a:bodyPr anchor="ctr" anchorCtr="0"/>
          <a:lstStyle/>
          <a:p>
            <a:r>
              <a:rPr lang="en-US" sz="1600"/>
              <a:t>Click to edit Master subtitle style</a:t>
            </a:r>
            <a:endParaRPr lang="en-US" sz="1600" dirty="0"/>
          </a:p>
        </p:txBody>
      </p:sp>
    </p:spTree>
    <p:extLst>
      <p:ext uri="{BB962C8B-B14F-4D97-AF65-F5344CB8AC3E}">
        <p14:creationId xmlns:p14="http://schemas.microsoft.com/office/powerpoint/2010/main" val="349942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ganze Seite mitti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E757641-5AD4-E345-B684-5DDD7ACB931A}"/>
              </a:ext>
            </a:extLst>
          </p:cNvPr>
          <p:cNvSpPr>
            <a:spLocks noGrp="1"/>
          </p:cNvSpPr>
          <p:nvPr>
            <p:ph idx="1"/>
          </p:nvPr>
        </p:nvSpPr>
        <p:spPr>
          <a:xfrm>
            <a:off x="838200" y="657226"/>
            <a:ext cx="10515600" cy="5519738"/>
          </a:xfrm>
        </p:spPr>
        <p:txBody>
          <a:bodyPr anchor="ctr">
            <a:normAutofit/>
          </a:bodyPr>
          <a:lstStyle>
            <a:lvl1pPr marL="0" indent="0" algn="ctr">
              <a:buNone/>
              <a:defRPr sz="6000"/>
            </a:lvl1pPr>
            <a:lvl2pPr marL="539750" indent="-265113">
              <a:tabLst/>
              <a:defRPr/>
            </a:lvl2pPr>
            <a:lvl3pPr marL="849313" indent="-309563">
              <a:tabLst/>
              <a:defRPr/>
            </a:lvl3pPr>
            <a:lvl4pPr marL="1158875" indent="-265113">
              <a:tabLst/>
              <a:defRPr/>
            </a:lvl4pPr>
            <a:lvl5pPr marL="1468438" indent="-309563">
              <a:tabLst/>
              <a:defRPr/>
            </a:lvl5pPr>
          </a:lstStyle>
          <a:p>
            <a:pPr lvl="0"/>
            <a:r>
              <a:rPr lang="de-DE" dirty="0"/>
              <a:t>Mastertextformat bearbeiten</a:t>
            </a:r>
          </a:p>
        </p:txBody>
      </p:sp>
    </p:spTree>
    <p:extLst>
      <p:ext uri="{BB962C8B-B14F-4D97-AF65-F5344CB8AC3E}">
        <p14:creationId xmlns:p14="http://schemas.microsoft.com/office/powerpoint/2010/main" val="387726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0 Aufzählung eingerüc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2720D-ABA6-A848-9504-A0F567DE0636}"/>
              </a:ext>
            </a:extLst>
          </p:cNvPr>
          <p:cNvSpPr>
            <a:spLocks noGrp="1"/>
          </p:cNvSpPr>
          <p:nvPr>
            <p:ph type="title"/>
          </p:nvPr>
        </p:nvSpPr>
        <p:spPr/>
        <p:txBody>
          <a:bodyPr/>
          <a:lstStyle/>
          <a:p>
            <a:r>
              <a:rPr lang="de-DE"/>
              <a:t>Mastertitelformat bearbeiten</a:t>
            </a:r>
          </a:p>
        </p:txBody>
      </p:sp>
      <p:sp>
        <p:nvSpPr>
          <p:cNvPr id="6" name="Inhaltsplatzhalter 5">
            <a:extLst>
              <a:ext uri="{FF2B5EF4-FFF2-40B4-BE49-F238E27FC236}">
                <a16:creationId xmlns:a16="http://schemas.microsoft.com/office/drawing/2014/main" id="{FD8717A2-519C-234D-826B-351B15B5282C}"/>
              </a:ext>
            </a:extLst>
          </p:cNvPr>
          <p:cNvSpPr>
            <a:spLocks noGrp="1"/>
          </p:cNvSpPr>
          <p:nvPr>
            <p:ph sz="quarter" idx="10" hasCustomPrompt="1"/>
          </p:nvPr>
        </p:nvSpPr>
        <p:spPr>
          <a:xfrm>
            <a:off x="479425" y="1271588"/>
            <a:ext cx="11280775" cy="4995862"/>
          </a:xfrm>
        </p:spPr>
        <p:txBody>
          <a:bodyPr/>
          <a:lstStyle>
            <a:lvl1pPr marL="274638" indent="-274638">
              <a:lnSpc>
                <a:spcPts val="2600"/>
              </a:lnSpc>
              <a:spcBef>
                <a:spcPts val="800"/>
              </a:spcBef>
              <a:tabLst/>
              <a:defRPr/>
            </a:lvl1pPr>
            <a:lvl2pPr marL="539750" indent="-265113">
              <a:lnSpc>
                <a:spcPts val="2600"/>
              </a:lnSpc>
              <a:spcBef>
                <a:spcPts val="800"/>
              </a:spcBef>
              <a:buClr>
                <a:schemeClr val="accent1"/>
              </a:buClr>
              <a:tabLst/>
              <a:defRPr/>
            </a:lvl2pPr>
            <a:lvl3pPr marL="804863" indent="-265113">
              <a:lnSpc>
                <a:spcPts val="2600"/>
              </a:lnSpc>
              <a:spcBef>
                <a:spcPts val="800"/>
              </a:spcBef>
              <a:buClr>
                <a:schemeClr val="accent1"/>
              </a:buClr>
              <a:tabLst/>
              <a:defRPr/>
            </a:lvl3pPr>
          </a:lstStyle>
          <a:p>
            <a:pPr lvl="0"/>
            <a:r>
              <a:rPr lang="de-DE"/>
              <a:t>Erste Ebene</a:t>
            </a:r>
          </a:p>
          <a:p>
            <a:pPr lvl="1"/>
            <a:r>
              <a:rPr lang="de-DE"/>
              <a:t>Zweite Ebene</a:t>
            </a:r>
          </a:p>
          <a:p>
            <a:pPr lvl="2"/>
            <a:r>
              <a:rPr lang="de-DE"/>
              <a:t>Dritte Ebene</a:t>
            </a:r>
          </a:p>
        </p:txBody>
      </p:sp>
    </p:spTree>
    <p:extLst>
      <p:ext uri="{BB962C8B-B14F-4D97-AF65-F5344CB8AC3E}">
        <p14:creationId xmlns:p14="http://schemas.microsoft.com/office/powerpoint/2010/main" val="4239069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3179D0-DEF8-DC4E-8083-628FC3633854}"/>
              </a:ext>
            </a:extLst>
          </p:cNvPr>
          <p:cNvSpPr>
            <a:spLocks noGrp="1"/>
          </p:cNvSpPr>
          <p:nvPr>
            <p:ph type="title"/>
          </p:nvPr>
        </p:nvSpPr>
        <p:spPr>
          <a:xfrm>
            <a:off x="838200" y="160027"/>
            <a:ext cx="10515600" cy="677462"/>
          </a:xfrm>
        </p:spPr>
        <p:txBody>
          <a:bodyPr>
            <a:normAutofit/>
          </a:bodyPr>
          <a:lstStyle>
            <a:lvl1pPr algn="l">
              <a:defRPr sz="3600">
                <a:solidFill>
                  <a:srgbClr val="3D5F61"/>
                </a:solidFill>
              </a:defRPr>
            </a:lvl1pPr>
          </a:lstStyle>
          <a:p>
            <a:r>
              <a:rPr lang="de-DE" dirty="0"/>
              <a:t>Mastertitelformat bearbeiten</a:t>
            </a:r>
          </a:p>
        </p:txBody>
      </p:sp>
      <p:sp>
        <p:nvSpPr>
          <p:cNvPr id="3" name="Inhaltsplatzhalter 2">
            <a:extLst>
              <a:ext uri="{FF2B5EF4-FFF2-40B4-BE49-F238E27FC236}">
                <a16:creationId xmlns:a16="http://schemas.microsoft.com/office/drawing/2014/main" id="{816418F1-ACB2-4B4F-A2FE-E1DCDC9767B8}"/>
              </a:ext>
            </a:extLst>
          </p:cNvPr>
          <p:cNvSpPr>
            <a:spLocks noGrp="1"/>
          </p:cNvSpPr>
          <p:nvPr>
            <p:ph idx="1"/>
          </p:nvPr>
        </p:nvSpPr>
        <p:spPr>
          <a:xfrm>
            <a:off x="838200" y="1076770"/>
            <a:ext cx="10515600" cy="5520583"/>
          </a:xfrm>
        </p:spPr>
        <p:txBody>
          <a:bodyPr/>
          <a:lstStyle>
            <a:lvl1pPr>
              <a:defRPr sz="2400"/>
            </a:lvl1pPr>
            <a:lvl2pPr>
              <a:defRPr sz="2000"/>
            </a:lvl2pPr>
            <a:lvl3pPr>
              <a:defRPr sz="18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700992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CF5792-5E66-8145-BA59-D536FFA6C4CF}"/>
              </a:ext>
            </a:extLst>
          </p:cNvPr>
          <p:cNvSpPr>
            <a:spLocks noGrp="1"/>
          </p:cNvSpPr>
          <p:nvPr>
            <p:ph type="title"/>
          </p:nvPr>
        </p:nvSpPr>
        <p:spPr>
          <a:xfrm>
            <a:off x="831850" y="1709738"/>
            <a:ext cx="10515600" cy="2852737"/>
          </a:xfrm>
        </p:spPr>
        <p:txBody>
          <a:bodyPr anchor="b"/>
          <a:lstStyle>
            <a:lvl1pPr>
              <a:defRPr sz="6000">
                <a:solidFill>
                  <a:srgbClr val="3D5F61"/>
                </a:solidFill>
              </a:defRPr>
            </a:lvl1pPr>
          </a:lstStyle>
          <a:p>
            <a:r>
              <a:rPr lang="de-DE" dirty="0"/>
              <a:t>Mastertitelformat bearbeiten</a:t>
            </a:r>
          </a:p>
        </p:txBody>
      </p:sp>
      <p:sp>
        <p:nvSpPr>
          <p:cNvPr id="3" name="Textplatzhalter 2">
            <a:extLst>
              <a:ext uri="{FF2B5EF4-FFF2-40B4-BE49-F238E27FC236}">
                <a16:creationId xmlns:a16="http://schemas.microsoft.com/office/drawing/2014/main" id="{F78C5DBE-5CA4-C14D-B06D-52CA1467DC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Tree>
    <p:extLst>
      <p:ext uri="{BB962C8B-B14F-4D97-AF65-F5344CB8AC3E}">
        <p14:creationId xmlns:p14="http://schemas.microsoft.com/office/powerpoint/2010/main" val="3022678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6F6D2B-F366-D544-8D26-BC72492D884D}"/>
              </a:ext>
            </a:extLst>
          </p:cNvPr>
          <p:cNvSpPr>
            <a:spLocks noGrp="1"/>
          </p:cNvSpPr>
          <p:nvPr>
            <p:ph type="title"/>
          </p:nvPr>
        </p:nvSpPr>
        <p:spPr/>
        <p:txBody>
          <a:bodyPr/>
          <a:lstStyle>
            <a:lvl1pPr>
              <a:defRPr>
                <a:solidFill>
                  <a:srgbClr val="3D5F61"/>
                </a:solidFill>
              </a:defRPr>
            </a:lvl1pPr>
          </a:lstStyle>
          <a:p>
            <a:r>
              <a:rPr lang="de-DE" dirty="0"/>
              <a:t>Mastertitelformat bearbeiten</a:t>
            </a:r>
          </a:p>
        </p:txBody>
      </p:sp>
      <p:sp>
        <p:nvSpPr>
          <p:cNvPr id="3" name="Inhaltsplatzhalter 2">
            <a:extLst>
              <a:ext uri="{FF2B5EF4-FFF2-40B4-BE49-F238E27FC236}">
                <a16:creationId xmlns:a16="http://schemas.microsoft.com/office/drawing/2014/main" id="{E715F3AE-7207-D147-88FC-95D9F1A78F1C}"/>
              </a:ext>
            </a:extLst>
          </p:cNvPr>
          <p:cNvSpPr>
            <a:spLocks noGrp="1"/>
          </p:cNvSpPr>
          <p:nvPr>
            <p:ph sz="half" idx="1"/>
          </p:nvPr>
        </p:nvSpPr>
        <p:spPr>
          <a:xfrm>
            <a:off x="838200" y="1825625"/>
            <a:ext cx="5181600" cy="435133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E9DA1FBF-DCD6-3B4C-85C9-EBDC55A9251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776668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719BE0-C752-AF43-A966-656BA7074C6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336E838-6B9B-7A41-A045-315DDB0678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4105407-BD17-B540-BCF6-0D5F808010D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1DF7CDA-3E6C-F64E-8941-5D7A588CFC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9C25565-1F6F-6148-8908-18B29639A015}"/>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709138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C86794-796F-854D-A010-05C29D90D55D}"/>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9363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7390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1E9A5C-5414-E941-977E-E31FBC94020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6A36B3C-610D-2149-AEDA-C2F53794C7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4E8CCAE-6B30-6F40-8E20-D59532308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1836758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31145-1567-6146-83D7-5FDF7E80F68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7C9D0A0-532B-3F48-9079-6BDD5E909A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1EFFF5FC-9AD5-E241-BBA9-1F86F0966A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Tree>
    <p:extLst>
      <p:ext uri="{BB962C8B-B14F-4D97-AF65-F5344CB8AC3E}">
        <p14:creationId xmlns:p14="http://schemas.microsoft.com/office/powerpoint/2010/main" val="2358028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9DC38C3-B98E-4643-8BAE-CF39C996CEBE}"/>
              </a:ext>
            </a:extLst>
          </p:cNvPr>
          <p:cNvSpPr>
            <a:spLocks noGrp="1"/>
          </p:cNvSpPr>
          <p:nvPr>
            <p:ph type="title"/>
          </p:nvPr>
        </p:nvSpPr>
        <p:spPr>
          <a:xfrm>
            <a:off x="838200" y="365125"/>
            <a:ext cx="10515600" cy="658605"/>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3EF11A81-B044-ED4B-996A-2ECB3CC99C12}"/>
              </a:ext>
            </a:extLst>
          </p:cNvPr>
          <p:cNvSpPr>
            <a:spLocks noGrp="1"/>
          </p:cNvSpPr>
          <p:nvPr>
            <p:ph type="body" idx="1"/>
          </p:nvPr>
        </p:nvSpPr>
        <p:spPr>
          <a:xfrm>
            <a:off x="838200" y="1232452"/>
            <a:ext cx="10515600" cy="4944511"/>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2743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elevatelimited.com/services/advisory/unser-angebot-in-deutsch/" TargetMode="External"/><Relationship Id="rId13" Type="http://schemas.openxmlformats.org/officeDocument/2006/relationships/hyperlink" Target="https://www.southpole.com/fr" TargetMode="External"/><Relationship Id="rId3" Type="http://schemas.openxmlformats.org/officeDocument/2006/relationships/image" Target="../media/image2.png"/><Relationship Id="rId7" Type="http://schemas.openxmlformats.org/officeDocument/2006/relationships/hyperlink" Target="http://www.consultdss.fr/" TargetMode="External"/><Relationship Id="rId12" Type="http://schemas.openxmlformats.org/officeDocument/2006/relationships/hyperlink" Target="https://pme-durable.ch/"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climate-services.ch/" TargetMode="External"/><Relationship Id="rId11" Type="http://schemas.openxmlformats.org/officeDocument/2006/relationships/hyperlink" Target="http://www.intep.com/" TargetMode="External"/><Relationship Id="rId5" Type="http://schemas.openxmlformats.org/officeDocument/2006/relationships/hyperlink" Target="https://www.enaw.ch/fr" TargetMode="External"/><Relationship Id="rId15" Type="http://schemas.openxmlformats.org/officeDocument/2006/relationships/hyperlink" Target="https://www.swissclimate.ch/fr/" TargetMode="External"/><Relationship Id="rId10" Type="http://schemas.openxmlformats.org/officeDocument/2006/relationships/hyperlink" Target="http://www.energymove.ch/" TargetMode="External"/><Relationship Id="rId4" Type="http://schemas.openxmlformats.org/officeDocument/2006/relationships/hyperlink" Target="https://act-schweiz.ch/?lang=fr" TargetMode="External"/><Relationship Id="rId9" Type="http://schemas.openxmlformats.org/officeDocument/2006/relationships/hyperlink" Target="https://energiezukunftschweiz.ch/fr" TargetMode="External"/><Relationship Id="rId14" Type="http://schemas.openxmlformats.org/officeDocument/2006/relationships/hyperlink" Target="http://www.myclimate.or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rancsenergie.ch/fr"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ww.go-for-impact.ch/fr/projet/science-based-targets-initiative" TargetMode="External"/><Relationship Id="rId5" Type="http://schemas.openxmlformats.org/officeDocument/2006/relationships/hyperlink" Target="https://www.sustainableswitzerland.ch/fr/sbti/" TargetMode="External"/><Relationship Id="rId4" Type="http://schemas.openxmlformats.org/officeDocument/2006/relationships/hyperlink" Target="mailto:sbti@go-for-impact.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47" Type="http://schemas.openxmlformats.org/officeDocument/2006/relationships/image" Target="../media/image53.png"/><Relationship Id="rId50" Type="http://schemas.openxmlformats.org/officeDocument/2006/relationships/image" Target="../media/image56.png"/><Relationship Id="rId55" Type="http://schemas.openxmlformats.org/officeDocument/2006/relationships/image" Target="../media/image61.png"/><Relationship Id="rId63" Type="http://schemas.openxmlformats.org/officeDocument/2006/relationships/image" Target="../media/image69.png"/><Relationship Id="rId68" Type="http://schemas.openxmlformats.org/officeDocument/2006/relationships/image" Target="../media/image74.png"/><Relationship Id="rId76" Type="http://schemas.openxmlformats.org/officeDocument/2006/relationships/image" Target="../media/image82.png"/><Relationship Id="rId7" Type="http://schemas.openxmlformats.org/officeDocument/2006/relationships/image" Target="../media/image13.png"/><Relationship Id="rId71" Type="http://schemas.openxmlformats.org/officeDocument/2006/relationships/image" Target="../media/image77.png"/><Relationship Id="rId2" Type="http://schemas.openxmlformats.org/officeDocument/2006/relationships/tags" Target="../tags/tag9.xml"/><Relationship Id="rId16" Type="http://schemas.openxmlformats.org/officeDocument/2006/relationships/image" Target="../media/image22.png"/><Relationship Id="rId29" Type="http://schemas.openxmlformats.org/officeDocument/2006/relationships/image" Target="../media/image35.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jpeg"/><Relationship Id="rId53" Type="http://schemas.openxmlformats.org/officeDocument/2006/relationships/image" Target="../media/image59.png"/><Relationship Id="rId58" Type="http://schemas.openxmlformats.org/officeDocument/2006/relationships/image" Target="../media/image64.jpeg"/><Relationship Id="rId66" Type="http://schemas.openxmlformats.org/officeDocument/2006/relationships/image" Target="../media/image72.png"/><Relationship Id="rId74" Type="http://schemas.openxmlformats.org/officeDocument/2006/relationships/image" Target="../media/image80.png"/><Relationship Id="rId5" Type="http://schemas.openxmlformats.org/officeDocument/2006/relationships/oleObject" Target="../embeddings/oleObject2.bin"/><Relationship Id="rId15" Type="http://schemas.openxmlformats.org/officeDocument/2006/relationships/image" Target="../media/image21.jpeg"/><Relationship Id="rId23" Type="http://schemas.openxmlformats.org/officeDocument/2006/relationships/image" Target="../media/image29.jpeg"/><Relationship Id="rId28" Type="http://schemas.openxmlformats.org/officeDocument/2006/relationships/image" Target="../media/image34.png"/><Relationship Id="rId36" Type="http://schemas.openxmlformats.org/officeDocument/2006/relationships/image" Target="../media/image42.png"/><Relationship Id="rId49" Type="http://schemas.openxmlformats.org/officeDocument/2006/relationships/image" Target="../media/image55.png"/><Relationship Id="rId57" Type="http://schemas.openxmlformats.org/officeDocument/2006/relationships/image" Target="../media/image63.png"/><Relationship Id="rId61" Type="http://schemas.openxmlformats.org/officeDocument/2006/relationships/image" Target="../media/image67.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jpeg"/><Relationship Id="rId44" Type="http://schemas.openxmlformats.org/officeDocument/2006/relationships/image" Target="../media/image50.png"/><Relationship Id="rId52" Type="http://schemas.openxmlformats.org/officeDocument/2006/relationships/image" Target="../media/image58.png"/><Relationship Id="rId60" Type="http://schemas.openxmlformats.org/officeDocument/2006/relationships/image" Target="../media/image66.png"/><Relationship Id="rId65" Type="http://schemas.openxmlformats.org/officeDocument/2006/relationships/image" Target="../media/image71.jpeg"/><Relationship Id="rId73" Type="http://schemas.openxmlformats.org/officeDocument/2006/relationships/image" Target="../media/image79.png"/><Relationship Id="rId4" Type="http://schemas.openxmlformats.org/officeDocument/2006/relationships/notesSlide" Target="../notesSlides/notesSlide9.xml"/><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48" Type="http://schemas.openxmlformats.org/officeDocument/2006/relationships/image" Target="../media/image54.png"/><Relationship Id="rId56" Type="http://schemas.openxmlformats.org/officeDocument/2006/relationships/image" Target="../media/image62.png"/><Relationship Id="rId64" Type="http://schemas.openxmlformats.org/officeDocument/2006/relationships/image" Target="../media/image70.png"/><Relationship Id="rId69" Type="http://schemas.openxmlformats.org/officeDocument/2006/relationships/image" Target="../media/image75.png"/><Relationship Id="rId8" Type="http://schemas.openxmlformats.org/officeDocument/2006/relationships/image" Target="../media/image14.jpeg"/><Relationship Id="rId51" Type="http://schemas.openxmlformats.org/officeDocument/2006/relationships/image" Target="../media/image57.png"/><Relationship Id="rId72" Type="http://schemas.openxmlformats.org/officeDocument/2006/relationships/image" Target="../media/image78.jpeg"/><Relationship Id="rId3" Type="http://schemas.openxmlformats.org/officeDocument/2006/relationships/slideLayout" Target="../slideLayouts/slideLayout10.xml"/><Relationship Id="rId12" Type="http://schemas.openxmlformats.org/officeDocument/2006/relationships/image" Target="../media/image18.jpeg"/><Relationship Id="rId17" Type="http://schemas.openxmlformats.org/officeDocument/2006/relationships/image" Target="../media/image23.jpeg"/><Relationship Id="rId25" Type="http://schemas.openxmlformats.org/officeDocument/2006/relationships/image" Target="../media/image31.jpeg"/><Relationship Id="rId33" Type="http://schemas.openxmlformats.org/officeDocument/2006/relationships/image" Target="../media/image39.png"/><Relationship Id="rId38" Type="http://schemas.openxmlformats.org/officeDocument/2006/relationships/image" Target="../media/image44.png"/><Relationship Id="rId46" Type="http://schemas.openxmlformats.org/officeDocument/2006/relationships/image" Target="../media/image52.png"/><Relationship Id="rId59" Type="http://schemas.openxmlformats.org/officeDocument/2006/relationships/image" Target="../media/image65.png"/><Relationship Id="rId67" Type="http://schemas.openxmlformats.org/officeDocument/2006/relationships/image" Target="../media/image73.png"/><Relationship Id="rId20" Type="http://schemas.openxmlformats.org/officeDocument/2006/relationships/image" Target="../media/image26.jpeg"/><Relationship Id="rId41" Type="http://schemas.openxmlformats.org/officeDocument/2006/relationships/image" Target="../media/image47.png"/><Relationship Id="rId54" Type="http://schemas.openxmlformats.org/officeDocument/2006/relationships/image" Target="../media/image60.png"/><Relationship Id="rId62" Type="http://schemas.openxmlformats.org/officeDocument/2006/relationships/image" Target="../media/image68.png"/><Relationship Id="rId70" Type="http://schemas.openxmlformats.org/officeDocument/2006/relationships/image" Target="../media/image76.png"/><Relationship Id="rId75" Type="http://schemas.openxmlformats.org/officeDocument/2006/relationships/image" Target="../media/image81.png"/><Relationship Id="rId1" Type="http://schemas.openxmlformats.org/officeDocument/2006/relationships/tags" Target="../tags/tag8.xml"/><Relationship Id="rId6"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 pattern&#10;&#10;Description automatically generated with medium confidence">
            <a:extLst>
              <a:ext uri="{FF2B5EF4-FFF2-40B4-BE49-F238E27FC236}">
                <a16:creationId xmlns:a16="http://schemas.microsoft.com/office/drawing/2014/main" id="{3577559A-9589-479A-AC15-8CA9DA8A9E49}"/>
              </a:ext>
            </a:extLst>
          </p:cNvPr>
          <p:cNvPicPr>
            <a:picLocks noGrp="1" noRot="1" noChangeAspect="1" noMove="1" noResize="1" noEditPoints="1" noAdjustHandles="1" noChangeArrowheads="1" noChangeShapeType="1" noCrop="1"/>
          </p:cNvPicPr>
          <p:nvPr/>
        </p:nvPicPr>
        <p:blipFill rotWithShape="1">
          <a:blip r:embed="rId3"/>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06B2F8F7-3271-5047-B06F-38205191D2FC}"/>
              </a:ext>
            </a:extLst>
          </p:cNvPr>
          <p:cNvSpPr>
            <a:spLocks noGrp="1"/>
          </p:cNvSpPr>
          <p:nvPr>
            <p:ph type="ctrTitle"/>
          </p:nvPr>
        </p:nvSpPr>
        <p:spPr>
          <a:xfrm>
            <a:off x="529184" y="384653"/>
            <a:ext cx="9144000" cy="781733"/>
          </a:xfrm>
        </p:spPr>
        <p:txBody>
          <a:bodyPr>
            <a:normAutofit/>
          </a:bodyPr>
          <a:lstStyle/>
          <a:p>
            <a:pPr algn="l"/>
            <a:r>
              <a:rPr lang="fr-FR" sz="4800" dirty="0"/>
              <a:t>Présentation type </a:t>
            </a:r>
            <a:r>
              <a:rPr lang="fr-FR" sz="4800" dirty="0" err="1"/>
              <a:t>SBTi</a:t>
            </a:r>
            <a:endParaRPr lang="fr-FR" sz="4800" dirty="0"/>
          </a:p>
        </p:txBody>
      </p:sp>
      <p:sp>
        <p:nvSpPr>
          <p:cNvPr id="3" name="Untertitel 2">
            <a:extLst>
              <a:ext uri="{FF2B5EF4-FFF2-40B4-BE49-F238E27FC236}">
                <a16:creationId xmlns:a16="http://schemas.microsoft.com/office/drawing/2014/main" id="{9E1C7147-7C24-454F-BE6E-19B2005BCC5A}"/>
              </a:ext>
            </a:extLst>
          </p:cNvPr>
          <p:cNvSpPr>
            <a:spLocks noGrp="1"/>
          </p:cNvSpPr>
          <p:nvPr>
            <p:ph type="subTitle" idx="1"/>
          </p:nvPr>
        </p:nvSpPr>
        <p:spPr>
          <a:xfrm>
            <a:off x="529184" y="1551038"/>
            <a:ext cx="10796186" cy="921033"/>
          </a:xfrm>
        </p:spPr>
        <p:txBody>
          <a:bodyPr>
            <a:normAutofit/>
          </a:bodyPr>
          <a:lstStyle/>
          <a:p>
            <a:pPr algn="l"/>
            <a:r>
              <a:rPr lang="fr-FR" dirty="0"/>
              <a:t>Présentation pouvant être utilisée par des associations professionnelles, des organisations et des entreprises</a:t>
            </a:r>
          </a:p>
        </p:txBody>
      </p:sp>
      <p:sp>
        <p:nvSpPr>
          <p:cNvPr id="4" name="Rechteck 3">
            <a:extLst>
              <a:ext uri="{FF2B5EF4-FFF2-40B4-BE49-F238E27FC236}">
                <a16:creationId xmlns:a16="http://schemas.microsoft.com/office/drawing/2014/main" id="{3CCCA134-F5E9-E44F-8C70-F0BC8EE238F0}"/>
              </a:ext>
            </a:extLst>
          </p:cNvPr>
          <p:cNvSpPr/>
          <p:nvPr/>
        </p:nvSpPr>
        <p:spPr>
          <a:xfrm>
            <a:off x="1444239" y="4264351"/>
            <a:ext cx="10049854" cy="2230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5644EB8E-BFD6-A746-A52E-CC4C263951A5}"/>
              </a:ext>
            </a:extLst>
          </p:cNvPr>
          <p:cNvSpPr txBox="1"/>
          <p:nvPr/>
        </p:nvSpPr>
        <p:spPr>
          <a:xfrm>
            <a:off x="529184" y="2336865"/>
            <a:ext cx="10796186" cy="1569660"/>
          </a:xfrm>
          <a:prstGeom prst="rect">
            <a:avLst/>
          </a:prstGeom>
          <a:noFill/>
        </p:spPr>
        <p:txBody>
          <a:bodyPr wrap="square" lIns="91440" tIns="45720" rIns="91440" bIns="45720" rtlCol="0" anchor="t">
            <a:spAutoFit/>
          </a:bodyPr>
          <a:lstStyle/>
          <a:p>
            <a:r>
              <a:rPr lang="fr-FR" sz="1600" dirty="0">
                <a:latin typeface="Montserrat" panose="00000500000000000000" pitchFamily="2" charset="0"/>
                <a:cs typeface="Arial" panose="020B0604020202020204" pitchFamily="34" charset="0"/>
              </a:rPr>
              <a:t>Cette présentation est à la libre disposition des utilisateurs, qui peuvent copier des pages, les insérer dans leurs propres présentations, réaliser des adaptations visuelles telles qu’insérer un logo, adapter la police et les couleurs, ainsi que copier les illustrations.</a:t>
            </a:r>
          </a:p>
          <a:p>
            <a:endParaRPr lang="fr-FR" sz="1600" dirty="0">
              <a:latin typeface="Montserrat" panose="00000500000000000000" pitchFamily="2" charset="0"/>
              <a:cs typeface="Arial" panose="020B0604020202020204" pitchFamily="34" charset="0"/>
            </a:endParaRPr>
          </a:p>
          <a:p>
            <a:r>
              <a:rPr lang="fr-FR" sz="1600" dirty="0">
                <a:latin typeface="Montserrat" panose="00000500000000000000" pitchFamily="2" charset="0"/>
                <a:cs typeface="Arial"/>
              </a:rPr>
              <a:t>Si vous souhaitez adapter le contenu, nous vous remercions de prendre au préalable contact avec sbti@go-for-impact.ch. </a:t>
            </a:r>
            <a:endParaRPr lang="fr-FR" sz="1600" dirty="0">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12737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B429FF-F553-BE42-9431-EFC9FBA4D828}"/>
              </a:ext>
            </a:extLst>
          </p:cNvPr>
          <p:cNvSpPr>
            <a:spLocks noGrp="1"/>
          </p:cNvSpPr>
          <p:nvPr>
            <p:ph type="title"/>
          </p:nvPr>
        </p:nvSpPr>
        <p:spPr>
          <a:xfrm>
            <a:off x="732182" y="129052"/>
            <a:ext cx="10515600" cy="677462"/>
          </a:xfrm>
        </p:spPr>
        <p:txBody>
          <a:bodyPr>
            <a:normAutofit/>
          </a:bodyPr>
          <a:lstStyle/>
          <a:p>
            <a:r>
              <a:rPr lang="fr-FR" sz="2400" dirty="0"/>
              <a:t>Les coûts et les bénéfices</a:t>
            </a:r>
          </a:p>
        </p:txBody>
      </p:sp>
      <p:pic>
        <p:nvPicPr>
          <p:cNvPr id="21" name="Image 20">
            <a:extLst>
              <a:ext uri="{FF2B5EF4-FFF2-40B4-BE49-F238E27FC236}">
                <a16:creationId xmlns:a16="http://schemas.microsoft.com/office/drawing/2014/main" id="{06BE8275-F842-488B-81EE-D1A77B25EE2E}"/>
              </a:ext>
            </a:extLst>
          </p:cNvPr>
          <p:cNvPicPr>
            <a:picLocks noChangeAspect="1"/>
          </p:cNvPicPr>
          <p:nvPr/>
        </p:nvPicPr>
        <p:blipFill>
          <a:blip r:embed="rId3"/>
          <a:stretch>
            <a:fillRect/>
          </a:stretch>
        </p:blipFill>
        <p:spPr>
          <a:xfrm>
            <a:off x="914400" y="691334"/>
            <a:ext cx="9399181" cy="6101083"/>
          </a:xfrm>
          <a:prstGeom prst="rect">
            <a:avLst/>
          </a:prstGeom>
        </p:spPr>
      </p:pic>
    </p:spTree>
    <p:extLst>
      <p:ext uri="{BB962C8B-B14F-4D97-AF65-F5344CB8AC3E}">
        <p14:creationId xmlns:p14="http://schemas.microsoft.com/office/powerpoint/2010/main" val="2807257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262E66D7-8750-9F49-8CD9-E8B95285AF3B}"/>
              </a:ext>
            </a:extLst>
          </p:cNvPr>
          <p:cNvSpPr>
            <a:spLocks noGrp="1"/>
          </p:cNvSpPr>
          <p:nvPr>
            <p:ph idx="1"/>
          </p:nvPr>
        </p:nvSpPr>
        <p:spPr>
          <a:xfrm>
            <a:off x="2107770" y="1076770"/>
            <a:ext cx="9806862" cy="5520583"/>
          </a:xfrm>
        </p:spPr>
        <p:txBody>
          <a:bodyPr>
            <a:normAutofit/>
          </a:bodyPr>
          <a:lstStyle/>
          <a:p>
            <a:pPr marL="457200" indent="-457200">
              <a:lnSpc>
                <a:spcPct val="100000"/>
              </a:lnSpc>
              <a:buFont typeface="+mj-lt"/>
              <a:buAutoNum type="arabicPeriod"/>
            </a:pPr>
            <a:r>
              <a:rPr lang="fr-FR" dirty="0">
                <a:solidFill>
                  <a:schemeClr val="tx1">
                    <a:lumMod val="75000"/>
                    <a:lumOff val="25000"/>
                  </a:schemeClr>
                </a:solidFill>
              </a:rPr>
              <a:t>Déposer une déclaration d’intention auprès de la </a:t>
            </a:r>
            <a:r>
              <a:rPr lang="fr-FR" dirty="0" err="1">
                <a:solidFill>
                  <a:schemeClr val="tx1">
                    <a:lumMod val="75000"/>
                    <a:lumOff val="25000"/>
                  </a:schemeClr>
                </a:solidFill>
              </a:rPr>
              <a:t>SBTi</a:t>
            </a:r>
            <a:r>
              <a:rPr lang="fr-FR" dirty="0">
                <a:solidFill>
                  <a:schemeClr val="tx1">
                    <a:lumMod val="75000"/>
                    <a:lumOff val="25000"/>
                  </a:schemeClr>
                </a:solidFill>
              </a:rPr>
              <a:t>.</a:t>
            </a:r>
          </a:p>
          <a:p>
            <a:pPr marL="457200" indent="-457200">
              <a:lnSpc>
                <a:spcPct val="100000"/>
              </a:lnSpc>
              <a:buFont typeface="+mj-lt"/>
              <a:buAutoNum type="arabicPeriod"/>
            </a:pPr>
            <a:endParaRPr lang="fr-FR" dirty="0">
              <a:solidFill>
                <a:schemeClr val="tx1">
                  <a:lumMod val="75000"/>
                  <a:lumOff val="25000"/>
                </a:schemeClr>
              </a:solidFill>
            </a:endParaRPr>
          </a:p>
          <a:p>
            <a:pPr marL="457200" indent="-457200">
              <a:lnSpc>
                <a:spcPct val="100000"/>
              </a:lnSpc>
              <a:buFont typeface="+mj-lt"/>
              <a:buAutoNum type="arabicPeriod"/>
            </a:pPr>
            <a:r>
              <a:rPr lang="fr-FR" dirty="0">
                <a:solidFill>
                  <a:schemeClr val="tx1">
                    <a:lumMod val="75000"/>
                    <a:lumOff val="25000"/>
                  </a:schemeClr>
                </a:solidFill>
              </a:rPr>
              <a:t>Dresser un bilan des émissions de gaz à effet de serre </a:t>
            </a:r>
            <a:br>
              <a:rPr lang="fr-FR" dirty="0">
                <a:solidFill>
                  <a:schemeClr val="tx1">
                    <a:lumMod val="75000"/>
                    <a:lumOff val="25000"/>
                  </a:schemeClr>
                </a:solidFill>
              </a:rPr>
            </a:br>
            <a:r>
              <a:rPr lang="fr-FR" dirty="0">
                <a:solidFill>
                  <a:schemeClr val="tx1">
                    <a:lumMod val="75000"/>
                    <a:lumOff val="25000"/>
                  </a:schemeClr>
                </a:solidFill>
              </a:rPr>
              <a:t>dans un délai de 24 mois et fixer un objectif de réduction des émissions.</a:t>
            </a:r>
          </a:p>
          <a:p>
            <a:pPr marL="457200" indent="-457200">
              <a:lnSpc>
                <a:spcPct val="100000"/>
              </a:lnSpc>
              <a:buFont typeface="+mj-lt"/>
              <a:buAutoNum type="arabicPeriod"/>
            </a:pPr>
            <a:endParaRPr lang="fr-FR" dirty="0">
              <a:solidFill>
                <a:schemeClr val="tx1">
                  <a:lumMod val="75000"/>
                  <a:lumOff val="25000"/>
                </a:schemeClr>
              </a:solidFill>
            </a:endParaRPr>
          </a:p>
          <a:p>
            <a:pPr marL="457200" indent="-457200">
              <a:lnSpc>
                <a:spcPct val="100000"/>
              </a:lnSpc>
              <a:buFont typeface="+mj-lt"/>
              <a:buAutoNum type="arabicPeriod"/>
            </a:pPr>
            <a:r>
              <a:rPr lang="fr-FR" dirty="0">
                <a:solidFill>
                  <a:schemeClr val="tx1">
                    <a:lumMod val="75000"/>
                    <a:lumOff val="25000"/>
                  </a:schemeClr>
                </a:solidFill>
              </a:rPr>
              <a:t>Déposer l’objectif auprès de la </a:t>
            </a:r>
            <a:r>
              <a:rPr lang="fr-FR" dirty="0" err="1">
                <a:solidFill>
                  <a:schemeClr val="tx1">
                    <a:lumMod val="75000"/>
                    <a:lumOff val="25000"/>
                  </a:schemeClr>
                </a:solidFill>
              </a:rPr>
              <a:t>SBTi</a:t>
            </a:r>
            <a:r>
              <a:rPr lang="fr-FR" dirty="0">
                <a:solidFill>
                  <a:schemeClr val="tx1">
                    <a:lumMod val="75000"/>
                    <a:lumOff val="25000"/>
                  </a:schemeClr>
                </a:solidFill>
              </a:rPr>
              <a:t> et le faire valider.</a:t>
            </a:r>
          </a:p>
          <a:p>
            <a:pPr marL="457200" indent="-457200">
              <a:lnSpc>
                <a:spcPct val="100000"/>
              </a:lnSpc>
              <a:buFont typeface="+mj-lt"/>
              <a:buAutoNum type="arabicPeriod"/>
            </a:pPr>
            <a:endParaRPr lang="fr-FR" dirty="0">
              <a:solidFill>
                <a:schemeClr val="tx1">
                  <a:lumMod val="75000"/>
                  <a:lumOff val="25000"/>
                </a:schemeClr>
              </a:solidFill>
            </a:endParaRPr>
          </a:p>
          <a:p>
            <a:pPr marL="457200" indent="-457200">
              <a:lnSpc>
                <a:spcPct val="100000"/>
              </a:lnSpc>
              <a:buFont typeface="+mj-lt"/>
              <a:buAutoNum type="arabicPeriod"/>
            </a:pPr>
            <a:r>
              <a:rPr lang="fr-FR" dirty="0">
                <a:solidFill>
                  <a:schemeClr val="tx1">
                    <a:lumMod val="75000"/>
                    <a:lumOff val="25000"/>
                  </a:schemeClr>
                </a:solidFill>
              </a:rPr>
              <a:t>Communiquer l’objectif.</a:t>
            </a:r>
          </a:p>
          <a:p>
            <a:pPr marL="457200" indent="-457200">
              <a:lnSpc>
                <a:spcPct val="100000"/>
              </a:lnSpc>
              <a:buFont typeface="+mj-lt"/>
              <a:buAutoNum type="arabicPeriod"/>
            </a:pPr>
            <a:endParaRPr lang="fr-FR" dirty="0">
              <a:solidFill>
                <a:schemeClr val="tx1">
                  <a:lumMod val="75000"/>
                  <a:lumOff val="25000"/>
                </a:schemeClr>
              </a:solidFill>
            </a:endParaRPr>
          </a:p>
          <a:p>
            <a:pPr marL="457200" indent="-457200">
              <a:lnSpc>
                <a:spcPct val="100000"/>
              </a:lnSpc>
              <a:buFont typeface="+mj-lt"/>
              <a:buAutoNum type="arabicPeriod"/>
            </a:pPr>
            <a:r>
              <a:rPr lang="fr-FR" dirty="0">
                <a:solidFill>
                  <a:schemeClr val="tx1">
                    <a:lumMod val="75000"/>
                    <a:lumOff val="25000"/>
                  </a:schemeClr>
                </a:solidFill>
              </a:rPr>
              <a:t>Rendre compte chaque année de l’évolution des émissions.</a:t>
            </a:r>
          </a:p>
        </p:txBody>
      </p:sp>
      <p:sp>
        <p:nvSpPr>
          <p:cNvPr id="2" name="Titel 1">
            <a:extLst>
              <a:ext uri="{FF2B5EF4-FFF2-40B4-BE49-F238E27FC236}">
                <a16:creationId xmlns:a16="http://schemas.microsoft.com/office/drawing/2014/main" id="{E6CBB51E-2559-9D4E-9A33-DF19FC843AD8}"/>
              </a:ext>
            </a:extLst>
          </p:cNvPr>
          <p:cNvSpPr>
            <a:spLocks noGrp="1"/>
          </p:cNvSpPr>
          <p:nvPr>
            <p:ph type="title"/>
          </p:nvPr>
        </p:nvSpPr>
        <p:spPr>
          <a:xfrm>
            <a:off x="837272" y="174148"/>
            <a:ext cx="10515600" cy="677462"/>
          </a:xfrm>
        </p:spPr>
        <p:txBody>
          <a:bodyPr>
            <a:normAutofit/>
          </a:bodyPr>
          <a:lstStyle/>
          <a:p>
            <a:r>
              <a:rPr lang="fr-FR" sz="2400" dirty="0"/>
              <a:t>Étapes pour fixer des objectifs fondés sur la science</a:t>
            </a:r>
          </a:p>
        </p:txBody>
      </p:sp>
      <p:pic>
        <p:nvPicPr>
          <p:cNvPr id="2052" name="Picture 4">
            <a:extLst>
              <a:ext uri="{FF2B5EF4-FFF2-40B4-BE49-F238E27FC236}">
                <a16:creationId xmlns:a16="http://schemas.microsoft.com/office/drawing/2014/main" id="{6EB50EB2-DE12-354C-A44D-3BE1163D6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036" y="2109655"/>
            <a:ext cx="64716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1BFB1BA-2D01-1648-9BB5-153897C8DC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797" y="1026981"/>
            <a:ext cx="681639" cy="72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BDD5B629-9413-EA4B-B7B6-8E15882BBC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330" y="3308346"/>
            <a:ext cx="588571"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A91E1954-70A1-B847-BF78-13AB64E3B6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910" y="4275003"/>
            <a:ext cx="745412" cy="7200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4E83A500-392E-FE41-8B0B-E33535CF4EF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3771" y="5357677"/>
            <a:ext cx="885690" cy="7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314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1769C071-E0B7-43B6-A093-F9C21D510644}"/>
              </a:ext>
            </a:extLst>
          </p:cNvPr>
          <p:cNvPicPr>
            <a:picLocks noChangeAspect="1"/>
          </p:cNvPicPr>
          <p:nvPr/>
        </p:nvPicPr>
        <p:blipFill rotWithShape="1">
          <a:blip r:embed="rId3"/>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10D71293-8373-5045-89BB-A2502CC8D218}"/>
              </a:ext>
            </a:extLst>
          </p:cNvPr>
          <p:cNvSpPr>
            <a:spLocks noGrp="1"/>
          </p:cNvSpPr>
          <p:nvPr>
            <p:ph type="title"/>
          </p:nvPr>
        </p:nvSpPr>
        <p:spPr/>
        <p:txBody>
          <a:bodyPr>
            <a:normAutofit/>
          </a:bodyPr>
          <a:lstStyle/>
          <a:p>
            <a:r>
              <a:rPr lang="fr-FR" sz="2400" dirty="0"/>
              <a:t>Coûts de validation</a:t>
            </a:r>
          </a:p>
        </p:txBody>
      </p:sp>
      <p:sp>
        <p:nvSpPr>
          <p:cNvPr id="3" name="Inhaltsplatzhalter 2">
            <a:extLst>
              <a:ext uri="{FF2B5EF4-FFF2-40B4-BE49-F238E27FC236}">
                <a16:creationId xmlns:a16="http://schemas.microsoft.com/office/drawing/2014/main" id="{80B7290E-EB35-2C43-B993-55C4CCE12707}"/>
              </a:ext>
            </a:extLst>
          </p:cNvPr>
          <p:cNvSpPr>
            <a:spLocks noGrp="1"/>
          </p:cNvSpPr>
          <p:nvPr>
            <p:ph idx="1"/>
          </p:nvPr>
        </p:nvSpPr>
        <p:spPr/>
        <p:txBody>
          <a:bodyPr>
            <a:normAutofit/>
          </a:bodyPr>
          <a:lstStyle/>
          <a:p>
            <a:pPr>
              <a:tabLst>
                <a:tab pos="258763" algn="l"/>
              </a:tabLst>
            </a:pPr>
            <a:r>
              <a:rPr lang="fr-FR" dirty="0"/>
              <a:t>Procédure simplifiée pour les PME (moins de 500 employés)</a:t>
            </a:r>
          </a:p>
          <a:p>
            <a:pPr>
              <a:buNone/>
              <a:tabLst>
                <a:tab pos="258763" algn="l"/>
              </a:tabLst>
            </a:pPr>
            <a:r>
              <a:rPr lang="fr-FR" dirty="0"/>
              <a:t>	1000 USD</a:t>
            </a:r>
          </a:p>
          <a:p>
            <a:pPr>
              <a:buNone/>
              <a:tabLst>
                <a:tab pos="258763" algn="l"/>
              </a:tabLst>
            </a:pPr>
            <a:endParaRPr lang="fr-FR" dirty="0"/>
          </a:p>
          <a:p>
            <a:pPr>
              <a:tabLst>
                <a:tab pos="258763" algn="l"/>
              </a:tabLst>
            </a:pPr>
            <a:r>
              <a:rPr lang="fr-FR" dirty="0"/>
              <a:t>Grandes entreprises :</a:t>
            </a:r>
          </a:p>
          <a:p>
            <a:pPr marL="228600" lvl="1">
              <a:buNone/>
              <a:tabLst>
                <a:tab pos="258763" algn="l"/>
              </a:tabLst>
            </a:pPr>
            <a:r>
              <a:rPr lang="fr-FR" sz="2400" dirty="0"/>
              <a:t>	Validation d’un objectif pour 5 à 10 ans : 9500 USD</a:t>
            </a:r>
          </a:p>
          <a:p>
            <a:pPr marL="228600" lvl="1">
              <a:buNone/>
              <a:tabLst>
                <a:tab pos="258763" algn="l"/>
              </a:tabLst>
            </a:pPr>
            <a:r>
              <a:rPr lang="fr-FR" sz="2400" dirty="0"/>
              <a:t>	avec un objectif zéro émission nette : 14 500 USD au total</a:t>
            </a:r>
          </a:p>
          <a:p>
            <a:pPr marL="228600" lvl="1">
              <a:buNone/>
              <a:tabLst>
                <a:tab pos="258763" algn="l"/>
              </a:tabLst>
            </a:pPr>
            <a:endParaRPr lang="fr-FR" sz="2400" dirty="0"/>
          </a:p>
          <a:p>
            <a:pPr marL="342900" lvl="1" indent="-342900">
              <a:tabLst>
                <a:tab pos="258763" algn="l"/>
              </a:tabLst>
            </a:pPr>
            <a:r>
              <a:rPr lang="fr-FR" sz="2400" dirty="0"/>
              <a:t>Pas de coûts annuels récurrents</a:t>
            </a:r>
          </a:p>
        </p:txBody>
      </p:sp>
    </p:spTree>
    <p:extLst>
      <p:ext uri="{BB962C8B-B14F-4D97-AF65-F5344CB8AC3E}">
        <p14:creationId xmlns:p14="http://schemas.microsoft.com/office/powerpoint/2010/main" val="516655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3E6FAC79-8793-4E85-9200-57A100B1F73B}"/>
              </a:ext>
            </a:extLst>
          </p:cNvPr>
          <p:cNvPicPr>
            <a:picLocks noGrp="1" noRot="1" noChangeAspect="1" noMove="1" noResize="1" noEditPoints="1" noAdjustHandles="1" noChangeArrowheads="1" noChangeShapeType="1" noCrop="1"/>
          </p:cNvPicPr>
          <p:nvPr/>
        </p:nvPicPr>
        <p:blipFill rotWithShape="1">
          <a:blip r:embed="rId3"/>
          <a:srcRect b="61765"/>
          <a:stretch/>
        </p:blipFill>
        <p:spPr>
          <a:xfrm>
            <a:off x="1507525" y="1"/>
            <a:ext cx="10684476" cy="5781229"/>
          </a:xfrm>
          <a:prstGeom prst="rect">
            <a:avLst/>
          </a:prstGeom>
        </p:spPr>
      </p:pic>
      <p:sp>
        <p:nvSpPr>
          <p:cNvPr id="2" name="Title 1">
            <a:extLst>
              <a:ext uri="{FF2B5EF4-FFF2-40B4-BE49-F238E27FC236}">
                <a16:creationId xmlns:a16="http://schemas.microsoft.com/office/drawing/2014/main" id="{1EB0E08E-491F-F5C8-3CA2-638ED630A59F}"/>
              </a:ext>
            </a:extLst>
          </p:cNvPr>
          <p:cNvSpPr>
            <a:spLocks noGrp="1"/>
          </p:cNvSpPr>
          <p:nvPr>
            <p:ph type="title"/>
          </p:nvPr>
        </p:nvSpPr>
        <p:spPr>
          <a:xfrm>
            <a:off x="838200" y="164529"/>
            <a:ext cx="10515600" cy="677462"/>
          </a:xfrm>
        </p:spPr>
        <p:txBody>
          <a:bodyPr>
            <a:normAutofit/>
          </a:bodyPr>
          <a:lstStyle/>
          <a:p>
            <a:r>
              <a:rPr lang="fr-FR" sz="2400" dirty="0">
                <a:cs typeface="Arial"/>
              </a:rPr>
              <a:t>Dresser un bilan des émissions de gaz à effet de serre</a:t>
            </a:r>
            <a:endParaRPr lang="fr-FR" sz="2400" dirty="0"/>
          </a:p>
        </p:txBody>
      </p:sp>
      <p:sp>
        <p:nvSpPr>
          <p:cNvPr id="3" name="Content Placeholder 2">
            <a:extLst>
              <a:ext uri="{FF2B5EF4-FFF2-40B4-BE49-F238E27FC236}">
                <a16:creationId xmlns:a16="http://schemas.microsoft.com/office/drawing/2014/main" id="{629F54F4-E60B-9110-8CB4-4297CBFB4CFC}"/>
              </a:ext>
            </a:extLst>
          </p:cNvPr>
          <p:cNvSpPr>
            <a:spLocks noGrp="1"/>
          </p:cNvSpPr>
          <p:nvPr>
            <p:ph idx="1"/>
          </p:nvPr>
        </p:nvSpPr>
        <p:spPr/>
        <p:txBody>
          <a:bodyPr vert="horz" lIns="91440" tIns="45720" rIns="91440" bIns="45720" rtlCol="0" anchor="t">
            <a:normAutofit/>
          </a:bodyPr>
          <a:lstStyle/>
          <a:p>
            <a:pPr marL="0" indent="0">
              <a:buNone/>
              <a:tabLst>
                <a:tab pos="5220000" algn="l"/>
              </a:tabLst>
            </a:pPr>
            <a:r>
              <a:rPr lang="fr-FR" dirty="0">
                <a:cs typeface="Arial"/>
              </a:rPr>
              <a:t>Si vous collaborez déjà avec une agence de l’énergie, nous vous recommandons de vous adresser d’abord à votre conseiller :</a:t>
            </a:r>
          </a:p>
          <a:p>
            <a:pPr marL="0" indent="0" defTabSz="900000">
              <a:lnSpc>
                <a:spcPct val="100000"/>
              </a:lnSpc>
              <a:buNone/>
              <a:tabLst>
                <a:tab pos="5220000" algn="l"/>
              </a:tabLst>
            </a:pPr>
            <a:r>
              <a:rPr lang="fr-FR" dirty="0" err="1">
                <a:solidFill>
                  <a:srgbClr val="39A6AD"/>
                </a:solidFill>
                <a:cs typeface="Arial"/>
                <a:hlinkClick r:id="rId4">
                  <a:extLst>
                    <a:ext uri="{A12FA001-AC4F-418D-AE19-62706E023703}">
                      <ahyp:hlinkClr xmlns:ahyp="http://schemas.microsoft.com/office/drawing/2018/hyperlinkcolor" val="tx"/>
                    </a:ext>
                  </a:extLst>
                </a:hlinkClick>
              </a:rPr>
              <a:t>Act</a:t>
            </a:r>
            <a:r>
              <a:rPr lang="fr-FR" dirty="0">
                <a:solidFill>
                  <a:srgbClr val="39A6AD"/>
                </a:solidFill>
                <a:cs typeface="Arial"/>
              </a:rPr>
              <a:t> 	</a:t>
            </a:r>
            <a:r>
              <a:rPr lang="fr-FR" dirty="0" err="1">
                <a:solidFill>
                  <a:srgbClr val="39A6AD"/>
                </a:solidFill>
                <a:cs typeface="Arial"/>
                <a:hlinkClick r:id="rId5">
                  <a:extLst>
                    <a:ext uri="{A12FA001-AC4F-418D-AE19-62706E023703}">
                      <ahyp:hlinkClr xmlns:ahyp="http://schemas.microsoft.com/office/drawing/2018/hyperlinkcolor" val="tx"/>
                    </a:ext>
                  </a:extLst>
                </a:hlinkClick>
              </a:rPr>
              <a:t>AEnEC</a:t>
            </a:r>
            <a:endParaRPr lang="fr-FR" sz="1000" dirty="0">
              <a:solidFill>
                <a:srgbClr val="39A6AD"/>
              </a:solidFill>
              <a:cs typeface="Arial"/>
            </a:endParaRPr>
          </a:p>
          <a:p>
            <a:pPr marL="0" indent="0">
              <a:spcBef>
                <a:spcPts val="2000"/>
              </a:spcBef>
              <a:buNone/>
              <a:tabLst>
                <a:tab pos="5220000" algn="l"/>
              </a:tabLst>
            </a:pPr>
            <a:r>
              <a:rPr lang="fr-FR" dirty="0">
                <a:cs typeface="Arial"/>
              </a:rPr>
              <a:t>Les sociétés de conseil ci-après peuvent vous aider à dresser le bilan de vos émissions de gaz à effet de serre à l’étranger et à comptabiliser les émissions le long de votre chaîne de valeur :</a:t>
            </a:r>
          </a:p>
          <a:p>
            <a:pPr marL="0" indent="0">
              <a:lnSpc>
                <a:spcPct val="100000"/>
              </a:lnSpc>
              <a:buNone/>
              <a:tabLst>
                <a:tab pos="5220000" algn="l"/>
              </a:tabLst>
            </a:pPr>
            <a:r>
              <a:rPr lang="fr-FR" dirty="0" err="1">
                <a:solidFill>
                  <a:srgbClr val="39A6AD"/>
                </a:solidFill>
                <a:cs typeface="Arial"/>
                <a:hlinkClick r:id="rId6">
                  <a:extLst>
                    <a:ext uri="{A12FA001-AC4F-418D-AE19-62706E023703}">
                      <ahyp:hlinkClr xmlns:ahyp="http://schemas.microsoft.com/office/drawing/2018/hyperlinkcolor" val="tx"/>
                    </a:ext>
                  </a:extLst>
                </a:hlinkClick>
              </a:rPr>
              <a:t>Climate</a:t>
            </a:r>
            <a:r>
              <a:rPr lang="fr-FR" dirty="0">
                <a:solidFill>
                  <a:srgbClr val="39A6AD"/>
                </a:solidFill>
                <a:cs typeface="Arial"/>
                <a:hlinkClick r:id="rId6">
                  <a:extLst>
                    <a:ext uri="{A12FA001-AC4F-418D-AE19-62706E023703}">
                      <ahyp:hlinkClr xmlns:ahyp="http://schemas.microsoft.com/office/drawing/2018/hyperlinkcolor" val="tx"/>
                    </a:ext>
                  </a:extLst>
                </a:hlinkClick>
              </a:rPr>
              <a:t> Services</a:t>
            </a:r>
            <a:r>
              <a:rPr lang="fr-FR" dirty="0">
                <a:solidFill>
                  <a:srgbClr val="39A6AD"/>
                </a:solidFill>
                <a:cs typeface="Arial"/>
              </a:rPr>
              <a:t>	</a:t>
            </a:r>
            <a:r>
              <a:rPr lang="fr-FR" dirty="0">
                <a:solidFill>
                  <a:srgbClr val="39A6AD"/>
                </a:solidFill>
                <a:cs typeface="Arial"/>
                <a:hlinkClick r:id="rId7">
                  <a:extLst>
                    <a:ext uri="{A12FA001-AC4F-418D-AE19-62706E023703}">
                      <ahyp:hlinkClr xmlns:ahyp="http://schemas.microsoft.com/office/drawing/2018/hyperlinkcolor" val="tx"/>
                    </a:ext>
                  </a:extLst>
                </a:hlinkClick>
              </a:rPr>
              <a:t>DSS+ (anciennement </a:t>
            </a:r>
            <a:r>
              <a:rPr lang="fr-FR" dirty="0" err="1">
                <a:solidFill>
                  <a:srgbClr val="39A6AD"/>
                </a:solidFill>
                <a:cs typeface="Arial"/>
                <a:hlinkClick r:id="rId7">
                  <a:extLst>
                    <a:ext uri="{A12FA001-AC4F-418D-AE19-62706E023703}">
                      <ahyp:hlinkClr xmlns:ahyp="http://schemas.microsoft.com/office/drawing/2018/hyperlinkcolor" val="tx"/>
                    </a:ext>
                  </a:extLst>
                </a:hlinkClick>
              </a:rPr>
              <a:t>Sofies</a:t>
            </a:r>
            <a:r>
              <a:rPr lang="fr-FR" dirty="0">
                <a:solidFill>
                  <a:srgbClr val="39A6AD"/>
                </a:solidFill>
                <a:cs typeface="Arial"/>
                <a:hlinkClick r:id="rId7">
                  <a:extLst>
                    <a:ext uri="{A12FA001-AC4F-418D-AE19-62706E023703}">
                      <ahyp:hlinkClr xmlns:ahyp="http://schemas.microsoft.com/office/drawing/2018/hyperlinkcolor" val="tx"/>
                    </a:ext>
                  </a:extLst>
                </a:hlinkClick>
              </a:rPr>
              <a:t>)</a:t>
            </a:r>
            <a:endParaRPr lang="fr-FR" dirty="0">
              <a:solidFill>
                <a:srgbClr val="39A6AD"/>
              </a:solidFill>
              <a:cs typeface="Arial"/>
            </a:endParaRPr>
          </a:p>
          <a:p>
            <a:pPr marL="0" indent="0">
              <a:lnSpc>
                <a:spcPct val="100000"/>
              </a:lnSpc>
              <a:buNone/>
              <a:tabLst>
                <a:tab pos="5220000" algn="l"/>
              </a:tabLst>
            </a:pPr>
            <a:r>
              <a:rPr lang="fr-FR" dirty="0" err="1">
                <a:solidFill>
                  <a:srgbClr val="39A6AD"/>
                </a:solidFill>
                <a:cs typeface="Arial"/>
                <a:hlinkClick r:id="rId8">
                  <a:extLst>
                    <a:ext uri="{A12FA001-AC4F-418D-AE19-62706E023703}">
                      <ahyp:hlinkClr xmlns:ahyp="http://schemas.microsoft.com/office/drawing/2018/hyperlinkcolor" val="tx"/>
                    </a:ext>
                  </a:extLst>
                </a:hlinkClick>
              </a:rPr>
              <a:t>Elevate</a:t>
            </a:r>
            <a:r>
              <a:rPr lang="fr-FR" dirty="0">
                <a:solidFill>
                  <a:srgbClr val="39A6AD"/>
                </a:solidFill>
                <a:cs typeface="Arial"/>
                <a:hlinkClick r:id="rId8">
                  <a:extLst>
                    <a:ext uri="{A12FA001-AC4F-418D-AE19-62706E023703}">
                      <ahyp:hlinkClr xmlns:ahyp="http://schemas.microsoft.com/office/drawing/2018/hyperlinkcolor" val="tx"/>
                    </a:ext>
                  </a:extLst>
                </a:hlinkClick>
              </a:rPr>
              <a:t> (anciennement BSD)</a:t>
            </a:r>
            <a:r>
              <a:rPr lang="fr-FR" dirty="0">
                <a:solidFill>
                  <a:srgbClr val="39A6AD"/>
                </a:solidFill>
                <a:cs typeface="Arial"/>
              </a:rPr>
              <a:t>	</a:t>
            </a:r>
            <a:r>
              <a:rPr lang="fr-FR" dirty="0">
                <a:solidFill>
                  <a:srgbClr val="39A6AD"/>
                </a:solidFill>
                <a:cs typeface="Arial"/>
                <a:hlinkClick r:id="rId9">
                  <a:extLst>
                    <a:ext uri="{A12FA001-AC4F-418D-AE19-62706E023703}">
                      <ahyp:hlinkClr xmlns:ahyp="http://schemas.microsoft.com/office/drawing/2018/hyperlinkcolor" val="tx"/>
                    </a:ext>
                  </a:extLst>
                </a:hlinkClick>
              </a:rPr>
              <a:t>Energie </a:t>
            </a:r>
            <a:r>
              <a:rPr lang="fr-FR" dirty="0" err="1">
                <a:solidFill>
                  <a:srgbClr val="39A6AD"/>
                </a:solidFill>
                <a:cs typeface="Arial"/>
                <a:hlinkClick r:id="rId9">
                  <a:extLst>
                    <a:ext uri="{A12FA001-AC4F-418D-AE19-62706E023703}">
                      <ahyp:hlinkClr xmlns:ahyp="http://schemas.microsoft.com/office/drawing/2018/hyperlinkcolor" val="tx"/>
                    </a:ext>
                  </a:extLst>
                </a:hlinkClick>
              </a:rPr>
              <a:t>Zukunft</a:t>
            </a:r>
            <a:r>
              <a:rPr lang="fr-FR" dirty="0">
                <a:solidFill>
                  <a:srgbClr val="39A6AD"/>
                </a:solidFill>
                <a:cs typeface="Arial"/>
                <a:hlinkClick r:id="rId9">
                  <a:extLst>
                    <a:ext uri="{A12FA001-AC4F-418D-AE19-62706E023703}">
                      <ahyp:hlinkClr xmlns:ahyp="http://schemas.microsoft.com/office/drawing/2018/hyperlinkcolor" val="tx"/>
                    </a:ext>
                  </a:extLst>
                </a:hlinkClick>
              </a:rPr>
              <a:t> Schweiz</a:t>
            </a:r>
            <a:endParaRPr lang="fr-FR" dirty="0">
              <a:solidFill>
                <a:srgbClr val="39A6AD"/>
              </a:solidFill>
              <a:cs typeface="Arial"/>
            </a:endParaRPr>
          </a:p>
          <a:p>
            <a:pPr marL="0" indent="0">
              <a:lnSpc>
                <a:spcPct val="100000"/>
              </a:lnSpc>
              <a:buNone/>
              <a:tabLst>
                <a:tab pos="5220000" algn="l"/>
              </a:tabLst>
            </a:pPr>
            <a:r>
              <a:rPr lang="fr-FR" dirty="0">
                <a:solidFill>
                  <a:srgbClr val="39A6AD"/>
                </a:solidFill>
                <a:cs typeface="Arial"/>
                <a:hlinkClick r:id="rId10">
                  <a:extLst>
                    <a:ext uri="{A12FA001-AC4F-418D-AE19-62706E023703}">
                      <ahyp:hlinkClr xmlns:ahyp="http://schemas.microsoft.com/office/drawing/2018/hyperlinkcolor" val="tx"/>
                    </a:ext>
                  </a:extLst>
                </a:hlinkClick>
              </a:rPr>
              <a:t>Energy Move </a:t>
            </a:r>
            <a:r>
              <a:rPr lang="fr-FR" dirty="0" err="1">
                <a:solidFill>
                  <a:srgbClr val="39A6AD"/>
                </a:solidFill>
                <a:cs typeface="Arial"/>
                <a:hlinkClick r:id="rId10">
                  <a:extLst>
                    <a:ext uri="{A12FA001-AC4F-418D-AE19-62706E023703}">
                      <ahyp:hlinkClr xmlns:ahyp="http://schemas.microsoft.com/office/drawing/2018/hyperlinkcolor" val="tx"/>
                    </a:ext>
                  </a:extLst>
                </a:hlinkClick>
              </a:rPr>
              <a:t>sarl</a:t>
            </a:r>
            <a:r>
              <a:rPr lang="fr-FR" dirty="0">
                <a:solidFill>
                  <a:srgbClr val="39A6AD"/>
                </a:solidFill>
                <a:cs typeface="Arial"/>
              </a:rPr>
              <a:t>	</a:t>
            </a:r>
            <a:r>
              <a:rPr lang="fr-FR" dirty="0" err="1">
                <a:solidFill>
                  <a:srgbClr val="39A6AD"/>
                </a:solidFill>
                <a:cs typeface="Arial"/>
                <a:hlinkClick r:id="rId11">
                  <a:extLst>
                    <a:ext uri="{A12FA001-AC4F-418D-AE19-62706E023703}">
                      <ahyp:hlinkClr xmlns:ahyp="http://schemas.microsoft.com/office/drawing/2018/hyperlinkcolor" val="tx"/>
                    </a:ext>
                  </a:extLst>
                </a:hlinkClick>
              </a:rPr>
              <a:t>Intep</a:t>
            </a:r>
            <a:endParaRPr lang="fr-FR" dirty="0">
              <a:solidFill>
                <a:srgbClr val="39A6AD"/>
              </a:solidFill>
              <a:cs typeface="Arial"/>
            </a:endParaRPr>
          </a:p>
          <a:p>
            <a:pPr marL="0" indent="0">
              <a:lnSpc>
                <a:spcPct val="100000"/>
              </a:lnSpc>
              <a:buNone/>
              <a:tabLst>
                <a:tab pos="5220000" algn="l"/>
              </a:tabLst>
            </a:pPr>
            <a:r>
              <a:rPr lang="fr-FR" dirty="0">
                <a:solidFill>
                  <a:srgbClr val="39A6AD"/>
                </a:solidFill>
                <a:cs typeface="Arial"/>
                <a:hlinkClick r:id="rId12">
                  <a:extLst>
                    <a:ext uri="{A12FA001-AC4F-418D-AE19-62706E023703}">
                      <ahyp:hlinkClr xmlns:ahyp="http://schemas.microsoft.com/office/drawing/2018/hyperlinkcolor" val="tx"/>
                    </a:ext>
                  </a:extLst>
                </a:hlinkClick>
              </a:rPr>
              <a:t>PME Durable</a:t>
            </a:r>
            <a:r>
              <a:rPr lang="fr-FR" dirty="0">
                <a:solidFill>
                  <a:srgbClr val="39A6AD"/>
                </a:solidFill>
                <a:cs typeface="Arial"/>
              </a:rPr>
              <a:t>	</a:t>
            </a:r>
            <a:r>
              <a:rPr lang="fr-FR" dirty="0">
                <a:solidFill>
                  <a:srgbClr val="39A6AD"/>
                </a:solidFill>
                <a:cs typeface="Arial"/>
                <a:hlinkClick r:id="rId13">
                  <a:extLst>
                    <a:ext uri="{A12FA001-AC4F-418D-AE19-62706E023703}">
                      <ahyp:hlinkClr xmlns:ahyp="http://schemas.microsoft.com/office/drawing/2018/hyperlinkcolor" val="tx"/>
                    </a:ext>
                  </a:extLst>
                </a:hlinkClick>
              </a:rPr>
              <a:t>South Pole</a:t>
            </a:r>
            <a:endParaRPr lang="fr-FR" dirty="0">
              <a:solidFill>
                <a:srgbClr val="39A6AD"/>
              </a:solidFill>
              <a:cs typeface="Arial"/>
            </a:endParaRPr>
          </a:p>
          <a:p>
            <a:pPr marL="0" indent="0">
              <a:lnSpc>
                <a:spcPct val="100000"/>
              </a:lnSpc>
              <a:buNone/>
              <a:tabLst>
                <a:tab pos="5220000" algn="l"/>
              </a:tabLst>
            </a:pPr>
            <a:r>
              <a:rPr lang="fr-FR" dirty="0">
                <a:solidFill>
                  <a:srgbClr val="39A6AD"/>
                </a:solidFill>
                <a:cs typeface="Arial"/>
                <a:hlinkClick r:id="rId14">
                  <a:extLst>
                    <a:ext uri="{A12FA001-AC4F-418D-AE19-62706E023703}">
                      <ahyp:hlinkClr xmlns:ahyp="http://schemas.microsoft.com/office/drawing/2018/hyperlinkcolor" val="tx"/>
                    </a:ext>
                  </a:extLst>
                </a:hlinkClick>
              </a:rPr>
              <a:t>Fondation </a:t>
            </a:r>
            <a:r>
              <a:rPr lang="fr-FR" dirty="0" err="1">
                <a:solidFill>
                  <a:srgbClr val="39A6AD"/>
                </a:solidFill>
                <a:cs typeface="Arial"/>
                <a:hlinkClick r:id="rId14">
                  <a:extLst>
                    <a:ext uri="{A12FA001-AC4F-418D-AE19-62706E023703}">
                      <ahyp:hlinkClr xmlns:ahyp="http://schemas.microsoft.com/office/drawing/2018/hyperlinkcolor" val="tx"/>
                    </a:ext>
                  </a:extLst>
                </a:hlinkClick>
              </a:rPr>
              <a:t>Myclimate</a:t>
            </a:r>
            <a:r>
              <a:rPr lang="fr-FR" dirty="0">
                <a:solidFill>
                  <a:srgbClr val="39A6AD"/>
                </a:solidFill>
                <a:cs typeface="Arial"/>
              </a:rPr>
              <a:t>	</a:t>
            </a:r>
            <a:r>
              <a:rPr lang="fr-FR" dirty="0" err="1">
                <a:solidFill>
                  <a:srgbClr val="39A6AD"/>
                </a:solidFill>
                <a:cs typeface="Arial"/>
                <a:hlinkClick r:id="rId15">
                  <a:extLst>
                    <a:ext uri="{A12FA001-AC4F-418D-AE19-62706E023703}">
                      <ahyp:hlinkClr xmlns:ahyp="http://schemas.microsoft.com/office/drawing/2018/hyperlinkcolor" val="tx"/>
                    </a:ext>
                  </a:extLst>
                </a:hlinkClick>
              </a:rPr>
              <a:t>Swiss</a:t>
            </a:r>
            <a:r>
              <a:rPr lang="fr-FR" dirty="0">
                <a:solidFill>
                  <a:srgbClr val="39A6AD"/>
                </a:solidFill>
                <a:cs typeface="Arial"/>
                <a:hlinkClick r:id="rId15">
                  <a:extLst>
                    <a:ext uri="{A12FA001-AC4F-418D-AE19-62706E023703}">
                      <ahyp:hlinkClr xmlns:ahyp="http://schemas.microsoft.com/office/drawing/2018/hyperlinkcolor" val="tx"/>
                    </a:ext>
                  </a:extLst>
                </a:hlinkClick>
              </a:rPr>
              <a:t> </a:t>
            </a:r>
            <a:r>
              <a:rPr lang="fr-FR" dirty="0" err="1">
                <a:solidFill>
                  <a:srgbClr val="39A6AD"/>
                </a:solidFill>
                <a:cs typeface="Arial"/>
                <a:hlinkClick r:id="rId15">
                  <a:extLst>
                    <a:ext uri="{A12FA001-AC4F-418D-AE19-62706E023703}">
                      <ahyp:hlinkClr xmlns:ahyp="http://schemas.microsoft.com/office/drawing/2018/hyperlinkcolor" val="tx"/>
                    </a:ext>
                  </a:extLst>
                </a:hlinkClick>
              </a:rPr>
              <a:t>Climate</a:t>
            </a:r>
            <a:endParaRPr lang="fr-FR" dirty="0">
              <a:solidFill>
                <a:srgbClr val="39A6AD"/>
              </a:solidFill>
              <a:cs typeface="Arial"/>
            </a:endParaRPr>
          </a:p>
        </p:txBody>
      </p:sp>
    </p:spTree>
    <p:extLst>
      <p:ext uri="{BB962C8B-B14F-4D97-AF65-F5344CB8AC3E}">
        <p14:creationId xmlns:p14="http://schemas.microsoft.com/office/powerpoint/2010/main" val="505732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with medium confidence">
            <a:extLst>
              <a:ext uri="{FF2B5EF4-FFF2-40B4-BE49-F238E27FC236}">
                <a16:creationId xmlns:a16="http://schemas.microsoft.com/office/drawing/2014/main" id="{1CD6204E-A6B0-47D3-967A-F1BF9320106A}"/>
              </a:ext>
            </a:extLst>
          </p:cNvPr>
          <p:cNvPicPr>
            <a:picLocks noGrp="1" noRot="1" noChangeAspect="1" noMove="1" noResize="1" noEditPoints="1" noAdjustHandles="1" noChangeArrowheads="1" noChangeShapeType="1" noCrop="1"/>
          </p:cNvPicPr>
          <p:nvPr/>
        </p:nvPicPr>
        <p:blipFill rotWithShape="1">
          <a:blip r:embed="rId3"/>
          <a:srcRect b="61765"/>
          <a:stretch/>
        </p:blipFill>
        <p:spPr>
          <a:xfrm>
            <a:off x="1507525" y="1"/>
            <a:ext cx="10684476" cy="5781229"/>
          </a:xfrm>
          <a:prstGeom prst="rect">
            <a:avLst/>
          </a:prstGeom>
        </p:spPr>
      </p:pic>
      <p:sp>
        <p:nvSpPr>
          <p:cNvPr id="2" name="Titel 1">
            <a:extLst>
              <a:ext uri="{FF2B5EF4-FFF2-40B4-BE49-F238E27FC236}">
                <a16:creationId xmlns:a16="http://schemas.microsoft.com/office/drawing/2014/main" id="{571F80C1-7416-0E47-8ADB-20F4AE5BD0CF}"/>
              </a:ext>
            </a:extLst>
          </p:cNvPr>
          <p:cNvSpPr>
            <a:spLocks noGrp="1"/>
          </p:cNvSpPr>
          <p:nvPr>
            <p:ph type="title"/>
          </p:nvPr>
        </p:nvSpPr>
        <p:spPr/>
        <p:txBody>
          <a:bodyPr>
            <a:normAutofit/>
          </a:bodyPr>
          <a:lstStyle/>
          <a:p>
            <a:r>
              <a:rPr lang="fr-FR" sz="2400" dirty="0"/>
              <a:t>Informations complémentaires</a:t>
            </a:r>
          </a:p>
        </p:txBody>
      </p:sp>
      <p:sp>
        <p:nvSpPr>
          <p:cNvPr id="3" name="Inhaltsplatzhalter 2">
            <a:extLst>
              <a:ext uri="{FF2B5EF4-FFF2-40B4-BE49-F238E27FC236}">
                <a16:creationId xmlns:a16="http://schemas.microsoft.com/office/drawing/2014/main" id="{C77C1FA7-87CE-4C45-B3CC-0342CD82BA3B}"/>
              </a:ext>
            </a:extLst>
          </p:cNvPr>
          <p:cNvSpPr>
            <a:spLocks noGrp="1"/>
          </p:cNvSpPr>
          <p:nvPr>
            <p:ph idx="1"/>
          </p:nvPr>
        </p:nvSpPr>
        <p:spPr/>
        <p:txBody>
          <a:bodyPr/>
          <a:lstStyle/>
          <a:p>
            <a:pPr marL="0" indent="0">
              <a:lnSpc>
                <a:spcPct val="125000"/>
              </a:lnSpc>
              <a:buNone/>
            </a:pPr>
            <a:r>
              <a:rPr lang="fr-FR" dirty="0"/>
              <a:t>L’association Go for Impact propose des </a:t>
            </a:r>
            <a:r>
              <a:rPr lang="fr-FR" b="1" dirty="0">
                <a:solidFill>
                  <a:srgbClr val="3D5F61"/>
                </a:solidFill>
              </a:rPr>
              <a:t>consultations gratuites </a:t>
            </a:r>
            <a:r>
              <a:rPr lang="fr-FR" dirty="0"/>
              <a:t>aux entreprises qui s’intéressent à la </a:t>
            </a:r>
            <a:r>
              <a:rPr lang="fr-FR" dirty="0" err="1"/>
              <a:t>SBTi</a:t>
            </a:r>
            <a:r>
              <a:rPr lang="fr-FR" dirty="0"/>
              <a:t>. Pour fixer un rendez-vous, vous pouvez écrire à :</a:t>
            </a:r>
          </a:p>
          <a:p>
            <a:pPr marL="0" indent="0">
              <a:lnSpc>
                <a:spcPct val="125000"/>
              </a:lnSpc>
              <a:buNone/>
            </a:pPr>
            <a:r>
              <a:rPr lang="fr-FR" dirty="0">
                <a:solidFill>
                  <a:srgbClr val="39A6AD"/>
                </a:solidFill>
                <a:hlinkClick r:id="rId4">
                  <a:extLst>
                    <a:ext uri="{A12FA001-AC4F-418D-AE19-62706E023703}">
                      <ahyp:hlinkClr xmlns:ahyp="http://schemas.microsoft.com/office/drawing/2018/hyperlinkcolor" val="tx"/>
                    </a:ext>
                  </a:extLst>
                </a:hlinkClick>
              </a:rPr>
              <a:t>sbti@go-for-impact.ch</a:t>
            </a:r>
            <a:endParaRPr lang="fr-FR" dirty="0">
              <a:solidFill>
                <a:srgbClr val="39A6AD"/>
              </a:solidFill>
            </a:endParaRPr>
          </a:p>
          <a:p>
            <a:pPr marL="0" indent="0">
              <a:lnSpc>
                <a:spcPct val="125000"/>
              </a:lnSpc>
              <a:buNone/>
            </a:pPr>
            <a:endParaRPr lang="fr-FR" dirty="0"/>
          </a:p>
          <a:p>
            <a:pPr marL="0" indent="0">
              <a:lnSpc>
                <a:spcPct val="125000"/>
              </a:lnSpc>
              <a:buNone/>
            </a:pPr>
            <a:r>
              <a:rPr lang="fr-FR" b="1" dirty="0">
                <a:solidFill>
                  <a:srgbClr val="3D5F61"/>
                </a:solidFill>
              </a:rPr>
              <a:t>Davantage d’informations sur internet</a:t>
            </a:r>
          </a:p>
          <a:p>
            <a:pPr marL="0" indent="0">
              <a:lnSpc>
                <a:spcPct val="125000"/>
              </a:lnSpc>
              <a:buNone/>
            </a:pPr>
            <a:r>
              <a:rPr lang="fr-FR" dirty="0" err="1">
                <a:solidFill>
                  <a:srgbClr val="39A6AD"/>
                </a:solidFill>
                <a:hlinkClick r:id="rId5">
                  <a:extLst>
                    <a:ext uri="{A12FA001-AC4F-418D-AE19-62706E023703}">
                      <ahyp:hlinkClr xmlns:ahyp="http://schemas.microsoft.com/office/drawing/2018/hyperlinkcolor" val="tx"/>
                    </a:ext>
                  </a:extLst>
                </a:hlinkClick>
              </a:rPr>
              <a:t>Sustainable</a:t>
            </a:r>
            <a:r>
              <a:rPr lang="fr-FR" dirty="0">
                <a:solidFill>
                  <a:srgbClr val="39A6AD"/>
                </a:solidFill>
                <a:hlinkClick r:id="rId5">
                  <a:extLst>
                    <a:ext uri="{A12FA001-AC4F-418D-AE19-62706E023703}">
                      <ahyp:hlinkClr xmlns:ahyp="http://schemas.microsoft.com/office/drawing/2018/hyperlinkcolor" val="tx"/>
                    </a:ext>
                  </a:extLst>
                </a:hlinkClick>
              </a:rPr>
              <a:t> </a:t>
            </a:r>
            <a:r>
              <a:rPr lang="fr-FR" dirty="0" err="1">
                <a:solidFill>
                  <a:srgbClr val="39A6AD"/>
                </a:solidFill>
                <a:hlinkClick r:id="rId5">
                  <a:extLst>
                    <a:ext uri="{A12FA001-AC4F-418D-AE19-62706E023703}">
                      <ahyp:hlinkClr xmlns:ahyp="http://schemas.microsoft.com/office/drawing/2018/hyperlinkcolor" val="tx"/>
                    </a:ext>
                  </a:extLst>
                </a:hlinkClick>
              </a:rPr>
              <a:t>Switzerland</a:t>
            </a:r>
            <a:endParaRPr lang="fr-FR" dirty="0">
              <a:solidFill>
                <a:srgbClr val="39A6AD"/>
              </a:solidFill>
            </a:endParaRPr>
          </a:p>
          <a:p>
            <a:pPr marL="0" indent="0">
              <a:lnSpc>
                <a:spcPct val="125000"/>
              </a:lnSpc>
              <a:buNone/>
            </a:pPr>
            <a:r>
              <a:rPr lang="en-US" dirty="0">
                <a:solidFill>
                  <a:srgbClr val="39A6AD"/>
                </a:solidFill>
                <a:hlinkClick r:id="rId6">
                  <a:extLst>
                    <a:ext uri="{A12FA001-AC4F-418D-AE19-62706E023703}">
                      <ahyp:hlinkClr xmlns:ahyp="http://schemas.microsoft.com/office/drawing/2018/hyperlinkcolor" val="tx"/>
                    </a:ext>
                  </a:extLst>
                </a:hlinkClick>
              </a:rPr>
              <a:t>Go for Impact</a:t>
            </a:r>
            <a:endParaRPr lang="fr-FR" dirty="0">
              <a:solidFill>
                <a:srgbClr val="39A6AD"/>
              </a:solidFill>
            </a:endParaRPr>
          </a:p>
          <a:p>
            <a:pPr marL="0" indent="0">
              <a:lnSpc>
                <a:spcPct val="125000"/>
              </a:lnSpc>
              <a:buNone/>
            </a:pPr>
            <a:r>
              <a:rPr lang="fr-FR" dirty="0">
                <a:solidFill>
                  <a:srgbClr val="39A6AD"/>
                </a:solidFill>
                <a:hlinkClick r:id="rId7">
                  <a:extLst>
                    <a:ext uri="{A12FA001-AC4F-418D-AE19-62706E023703}">
                      <ahyp:hlinkClr xmlns:ahyp="http://schemas.microsoft.com/office/drawing/2018/hyperlinkcolor" val="tx"/>
                    </a:ext>
                  </a:extLst>
                </a:hlinkClick>
              </a:rPr>
              <a:t>Vue d’ensemble des programmes d’encouragement</a:t>
            </a:r>
            <a:endParaRPr lang="fr-FR" dirty="0">
              <a:solidFill>
                <a:srgbClr val="39A6AD"/>
              </a:solidFill>
            </a:endParaRPr>
          </a:p>
          <a:p>
            <a:pPr marL="0" indent="0">
              <a:lnSpc>
                <a:spcPct val="125000"/>
              </a:lnSpc>
              <a:buNone/>
            </a:pPr>
            <a:endParaRPr lang="fr-FR" dirty="0"/>
          </a:p>
        </p:txBody>
      </p:sp>
    </p:spTree>
    <p:extLst>
      <p:ext uri="{BB962C8B-B14F-4D97-AF65-F5344CB8AC3E}">
        <p14:creationId xmlns:p14="http://schemas.microsoft.com/office/powerpoint/2010/main" val="2369478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F160E2-D663-3149-B6DB-9476A1E80219}"/>
              </a:ext>
            </a:extLst>
          </p:cNvPr>
          <p:cNvSpPr>
            <a:spLocks noGrp="1"/>
          </p:cNvSpPr>
          <p:nvPr>
            <p:ph type="title"/>
          </p:nvPr>
        </p:nvSpPr>
        <p:spPr/>
        <p:txBody>
          <a:bodyPr>
            <a:noAutofit/>
          </a:bodyPr>
          <a:lstStyle/>
          <a:p>
            <a:r>
              <a:rPr lang="fr-FR" sz="2400" dirty="0">
                <a:cs typeface="Arial"/>
              </a:rPr>
              <a:t>Partenaires de la Science </a:t>
            </a:r>
            <a:r>
              <a:rPr lang="fr-FR" sz="2400" dirty="0" err="1">
                <a:cs typeface="Arial"/>
              </a:rPr>
              <a:t>Based</a:t>
            </a:r>
            <a:r>
              <a:rPr lang="fr-FR" sz="2400" dirty="0">
                <a:cs typeface="Arial"/>
              </a:rPr>
              <a:t> </a:t>
            </a:r>
            <a:r>
              <a:rPr lang="fr-FR" sz="2400" dirty="0" err="1">
                <a:cs typeface="Arial"/>
              </a:rPr>
              <a:t>Targets</a:t>
            </a:r>
            <a:r>
              <a:rPr lang="fr-FR" sz="2400" dirty="0">
                <a:cs typeface="Arial"/>
              </a:rPr>
              <a:t> initiative</a:t>
            </a:r>
          </a:p>
        </p:txBody>
      </p:sp>
      <p:pic>
        <p:nvPicPr>
          <p:cNvPr id="1026" name="Picture 2">
            <a:extLst>
              <a:ext uri="{FF2B5EF4-FFF2-40B4-BE49-F238E27FC236}">
                <a16:creationId xmlns:a16="http://schemas.microsoft.com/office/drawing/2014/main" id="{2F93CB39-4941-4F49-A532-9F8ABA997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4548" y="1605951"/>
            <a:ext cx="3345188"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E118BEA-3348-D74B-89F9-4F53E4A0C2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2427" y="1605951"/>
            <a:ext cx="4878339"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1C5E886-841F-E147-9517-189295A02B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3542" y="4135961"/>
            <a:ext cx="41472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C26974A-51FC-A04E-8C8C-BE88D8F7A4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71596" y="3775961"/>
            <a:ext cx="1440000"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599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a:extLst>
              <a:ext uri="{FF2B5EF4-FFF2-40B4-BE49-F238E27FC236}">
                <a16:creationId xmlns:a16="http://schemas.microsoft.com/office/drawing/2014/main" id="{DDC3DCDD-2513-4523-A9BE-5645ABCBEC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229" y="1311461"/>
            <a:ext cx="1627569" cy="244135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a:extLst>
              <a:ext uri="{FF2B5EF4-FFF2-40B4-BE49-F238E27FC236}">
                <a16:creationId xmlns:a16="http://schemas.microsoft.com/office/drawing/2014/main" id="{CDD999C3-7C0F-4856-8AD8-4C515AAA82E9}"/>
              </a:ext>
            </a:extLst>
          </p:cNvPr>
          <p:cNvPicPr>
            <a:picLocks noChangeAspect="1"/>
          </p:cNvPicPr>
          <p:nvPr/>
        </p:nvPicPr>
        <p:blipFill>
          <a:blip r:embed="rId4"/>
          <a:srcRect/>
          <a:stretch/>
        </p:blipFill>
        <p:spPr>
          <a:xfrm>
            <a:off x="896816" y="1307232"/>
            <a:ext cx="3821724" cy="2578860"/>
          </a:xfrm>
          <a:prstGeom prst="rect">
            <a:avLst/>
          </a:prstGeom>
        </p:spPr>
      </p:pic>
      <p:sp>
        <p:nvSpPr>
          <p:cNvPr id="9" name="TextBox 8">
            <a:extLst>
              <a:ext uri="{FF2B5EF4-FFF2-40B4-BE49-F238E27FC236}">
                <a16:creationId xmlns:a16="http://schemas.microsoft.com/office/drawing/2014/main" id="{EEBDA115-2752-46E2-93E1-5EF7A5A0343F}"/>
              </a:ext>
            </a:extLst>
          </p:cNvPr>
          <p:cNvSpPr txBox="1"/>
          <p:nvPr/>
        </p:nvSpPr>
        <p:spPr>
          <a:xfrm>
            <a:off x="973015" y="4032738"/>
            <a:ext cx="5441037"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solidFill>
                  <a:schemeClr val="tx1">
                    <a:lumMod val="75000"/>
                    <a:lumOff val="25000"/>
                  </a:schemeClr>
                </a:solidFill>
                <a:latin typeface="Montserrat" panose="00000500000000000000" pitchFamily="2" charset="0"/>
                <a:ea typeface="Roboto"/>
              </a:rPr>
              <a:t>«Go for Impact» encourage la coopération des milieux économiques, scientifiques, de la société et des pouvoirs publics. L’initiative entend soutenir l’économie suisse dans la réduction de son impact négatif sur l’environnement et l’accroissement de son impact positif en Suisse et à l’étranger. Go for Impact met en œuvre l’offensive suisse en faveur d’objectifs fondés sur la science. </a:t>
            </a:r>
            <a:endParaRPr lang="fr-FR" dirty="0">
              <a:solidFill>
                <a:schemeClr val="tx1">
                  <a:lumMod val="75000"/>
                  <a:lumOff val="25000"/>
                </a:schemeClr>
              </a:solidFill>
              <a:latin typeface="Montserrat" panose="00000500000000000000" pitchFamily="2" charset="0"/>
              <a:ea typeface="Calibri"/>
              <a:cs typeface="Calibri"/>
            </a:endParaRPr>
          </a:p>
        </p:txBody>
      </p:sp>
      <p:pic>
        <p:nvPicPr>
          <p:cNvPr id="10" name="Picture 5" descr="A picture containing company name&#10;&#10;Description automatically generated">
            <a:extLst>
              <a:ext uri="{FF2B5EF4-FFF2-40B4-BE49-F238E27FC236}">
                <a16:creationId xmlns:a16="http://schemas.microsoft.com/office/drawing/2014/main" id="{33078522-DD5B-47A7-AF64-47D65325D143}"/>
              </a:ext>
            </a:extLst>
          </p:cNvPr>
          <p:cNvPicPr>
            <a:picLocks noChangeAspect="1"/>
          </p:cNvPicPr>
          <p:nvPr/>
        </p:nvPicPr>
        <p:blipFill>
          <a:blip r:embed="rId5"/>
          <a:stretch>
            <a:fillRect/>
          </a:stretch>
        </p:blipFill>
        <p:spPr>
          <a:xfrm>
            <a:off x="9401907" y="1494692"/>
            <a:ext cx="2086708" cy="2086708"/>
          </a:xfrm>
          <a:prstGeom prst="rect">
            <a:avLst/>
          </a:prstGeom>
        </p:spPr>
      </p:pic>
      <p:sp>
        <p:nvSpPr>
          <p:cNvPr id="11" name="TextBox 10">
            <a:extLst>
              <a:ext uri="{FF2B5EF4-FFF2-40B4-BE49-F238E27FC236}">
                <a16:creationId xmlns:a16="http://schemas.microsoft.com/office/drawing/2014/main" id="{E1876E99-DF77-47AC-AA5C-E458677BB488}"/>
              </a:ext>
            </a:extLst>
          </p:cNvPr>
          <p:cNvSpPr txBox="1"/>
          <p:nvPr/>
        </p:nvSpPr>
        <p:spPr>
          <a:xfrm>
            <a:off x="6811106" y="4009291"/>
            <a:ext cx="518211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solidFill>
                  <a:schemeClr val="tx1">
                    <a:lumMod val="75000"/>
                    <a:lumOff val="25000"/>
                  </a:schemeClr>
                </a:solidFill>
                <a:latin typeface="Montserrat" panose="00000500000000000000" pitchFamily="2" charset="0"/>
                <a:ea typeface="Roboto"/>
              </a:rPr>
              <a:t>Le WWF Suisse et </a:t>
            </a:r>
            <a:r>
              <a:rPr lang="fr-FR" dirty="0" err="1">
                <a:solidFill>
                  <a:schemeClr val="tx1">
                    <a:lumMod val="75000"/>
                    <a:lumOff val="25000"/>
                  </a:schemeClr>
                </a:solidFill>
                <a:latin typeface="Montserrat" panose="00000500000000000000" pitchFamily="2" charset="0"/>
                <a:ea typeface="Roboto"/>
              </a:rPr>
              <a:t>economiesuisse</a:t>
            </a:r>
            <a:r>
              <a:rPr lang="fr-FR" dirty="0">
                <a:solidFill>
                  <a:schemeClr val="tx1">
                    <a:lumMod val="75000"/>
                    <a:lumOff val="25000"/>
                  </a:schemeClr>
                </a:solidFill>
                <a:latin typeface="Montserrat" panose="00000500000000000000" pitchFamily="2" charset="0"/>
                <a:ea typeface="Roboto"/>
              </a:rPr>
              <a:t> ont lancé l’offensive en faveur d’objectifs fondés sur la science en Suisse. Ils s’engagent au côté des membres de Go for Impact afin que le plus grand nombre possible d’entreprises suisses fixent rapidement des objectifs fondés sur la science. </a:t>
            </a:r>
            <a:endParaRPr lang="fr-FR" dirty="0">
              <a:solidFill>
                <a:schemeClr val="tx1">
                  <a:lumMod val="75000"/>
                  <a:lumOff val="25000"/>
                </a:schemeClr>
              </a:solidFill>
              <a:latin typeface="Montserrat" panose="00000500000000000000" pitchFamily="2" charset="0"/>
            </a:endParaRPr>
          </a:p>
        </p:txBody>
      </p:sp>
      <p:sp>
        <p:nvSpPr>
          <p:cNvPr id="12" name="Titel 1">
            <a:extLst>
              <a:ext uri="{FF2B5EF4-FFF2-40B4-BE49-F238E27FC236}">
                <a16:creationId xmlns:a16="http://schemas.microsoft.com/office/drawing/2014/main" id="{12677698-8E1C-4007-848D-EAD39B36B546}"/>
              </a:ext>
            </a:extLst>
          </p:cNvPr>
          <p:cNvSpPr txBox="1">
            <a:spLocks/>
          </p:cNvSpPr>
          <p:nvPr/>
        </p:nvSpPr>
        <p:spPr>
          <a:xfrm>
            <a:off x="842316" y="164143"/>
            <a:ext cx="10515600" cy="6774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r>
              <a:rPr lang="fr-FR" sz="2400" dirty="0">
                <a:cs typeface="Arial"/>
              </a:rPr>
              <a:t>Partenaires de l’offensive suisse en faveur </a:t>
            </a:r>
            <a:br>
              <a:rPr lang="fr-FR" sz="2400" dirty="0">
                <a:cs typeface="Arial"/>
              </a:rPr>
            </a:br>
            <a:r>
              <a:rPr lang="fr-FR" sz="2400" dirty="0">
                <a:cs typeface="Arial"/>
              </a:rPr>
              <a:t>des Science </a:t>
            </a:r>
            <a:r>
              <a:rPr lang="fr-FR" sz="2400" dirty="0" err="1">
                <a:cs typeface="Arial"/>
              </a:rPr>
              <a:t>based</a:t>
            </a:r>
            <a:r>
              <a:rPr lang="fr-FR" sz="2400" dirty="0">
                <a:cs typeface="Arial"/>
              </a:rPr>
              <a:t> </a:t>
            </a:r>
            <a:r>
              <a:rPr lang="fr-FR" sz="2400" dirty="0" err="1">
                <a:cs typeface="Arial"/>
              </a:rPr>
              <a:t>targets</a:t>
            </a:r>
            <a:r>
              <a:rPr lang="fr-FR" sz="2400" dirty="0">
                <a:cs typeface="Arial"/>
              </a:rPr>
              <a:t> (objectifs fondés sur la science)</a:t>
            </a:r>
          </a:p>
        </p:txBody>
      </p:sp>
    </p:spTree>
    <p:extLst>
      <p:ext uri="{BB962C8B-B14F-4D97-AF65-F5344CB8AC3E}">
        <p14:creationId xmlns:p14="http://schemas.microsoft.com/office/powerpoint/2010/main" val="1160052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9">
            <a:extLst>
              <a:ext uri="{FF2B5EF4-FFF2-40B4-BE49-F238E27FC236}">
                <a16:creationId xmlns:a16="http://schemas.microsoft.com/office/drawing/2014/main" id="{2C20A256-0B5C-45D4-B762-77ADB1FBC605}"/>
              </a:ext>
            </a:extLst>
          </p:cNvPr>
          <p:cNvSpPr/>
          <p:nvPr/>
        </p:nvSpPr>
        <p:spPr>
          <a:xfrm>
            <a:off x="10376452" y="0"/>
            <a:ext cx="1749287" cy="14789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itel 3">
            <a:extLst>
              <a:ext uri="{FF2B5EF4-FFF2-40B4-BE49-F238E27FC236}">
                <a16:creationId xmlns:a16="http://schemas.microsoft.com/office/drawing/2014/main" id="{0894DAD6-AF98-4366-B20A-2F54DFF3FCB6}"/>
              </a:ext>
            </a:extLst>
          </p:cNvPr>
          <p:cNvSpPr>
            <a:spLocks noGrp="1"/>
          </p:cNvSpPr>
          <p:nvPr>
            <p:ph type="title"/>
          </p:nvPr>
        </p:nvSpPr>
        <p:spPr>
          <a:xfrm>
            <a:off x="838200" y="318691"/>
            <a:ext cx="10515600" cy="677462"/>
          </a:xfrm>
        </p:spPr>
        <p:txBody>
          <a:bodyPr>
            <a:noAutofit/>
          </a:bodyPr>
          <a:lstStyle/>
          <a:p>
            <a:r>
              <a:rPr lang="fr-FR" sz="2400" dirty="0"/>
              <a:t>Les entreprises suisses ont plus d’influence sur le climat </a:t>
            </a:r>
            <a:br>
              <a:rPr lang="fr-FR" sz="2400" dirty="0"/>
            </a:br>
            <a:r>
              <a:rPr lang="fr-FR" sz="2400" dirty="0"/>
              <a:t>que la Suisse en tant qu’État</a:t>
            </a:r>
          </a:p>
        </p:txBody>
      </p:sp>
      <p:grpSp>
        <p:nvGrpSpPr>
          <p:cNvPr id="15" name="Gruppieren 18">
            <a:extLst>
              <a:ext uri="{FF2B5EF4-FFF2-40B4-BE49-F238E27FC236}">
                <a16:creationId xmlns:a16="http://schemas.microsoft.com/office/drawing/2014/main" id="{38FE40C6-73A1-4C3B-B828-F5C09AD057F5}"/>
              </a:ext>
            </a:extLst>
          </p:cNvPr>
          <p:cNvGrpSpPr>
            <a:grpSpLocks noChangeAspect="1"/>
          </p:cNvGrpSpPr>
          <p:nvPr/>
        </p:nvGrpSpPr>
        <p:grpSpPr>
          <a:xfrm>
            <a:off x="1866444" y="2377043"/>
            <a:ext cx="2111537" cy="2110325"/>
            <a:chOff x="632874" y="2068320"/>
            <a:chExt cx="2661351" cy="2659824"/>
          </a:xfrm>
        </p:grpSpPr>
        <p:grpSp>
          <p:nvGrpSpPr>
            <p:cNvPr id="16" name="Gruppieren 12">
              <a:extLst>
                <a:ext uri="{FF2B5EF4-FFF2-40B4-BE49-F238E27FC236}">
                  <a16:creationId xmlns:a16="http://schemas.microsoft.com/office/drawing/2014/main" id="{1765F5BD-9F96-4B47-BF77-331B4A256406}"/>
                </a:ext>
              </a:extLst>
            </p:cNvPr>
            <p:cNvGrpSpPr>
              <a:grpSpLocks noChangeAspect="1"/>
            </p:cNvGrpSpPr>
            <p:nvPr/>
          </p:nvGrpSpPr>
          <p:grpSpPr>
            <a:xfrm>
              <a:off x="632874" y="2068320"/>
              <a:ext cx="2661351" cy="2659824"/>
              <a:chOff x="449417" y="2452522"/>
              <a:chExt cx="4235815" cy="4235815"/>
            </a:xfrm>
          </p:grpSpPr>
          <p:sp>
            <p:nvSpPr>
              <p:cNvPr id="19" name="Oval 18">
                <a:extLst>
                  <a:ext uri="{FF2B5EF4-FFF2-40B4-BE49-F238E27FC236}">
                    <a16:creationId xmlns:a16="http://schemas.microsoft.com/office/drawing/2014/main" id="{B30B4C22-5791-407A-B56D-F1629FD65AD8}"/>
                  </a:ext>
                </a:extLst>
              </p:cNvPr>
              <p:cNvSpPr>
                <a:spLocks noChangeAspect="1"/>
              </p:cNvSpPr>
              <p:nvPr/>
            </p:nvSpPr>
            <p:spPr>
              <a:xfrm>
                <a:off x="449417" y="2452522"/>
                <a:ext cx="4235815" cy="4235815"/>
              </a:xfrm>
              <a:prstGeom prst="ellipse">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latin typeface="Montserrat" panose="00000500000000000000" pitchFamily="2" charset="0"/>
                </a:endParaRPr>
              </a:p>
            </p:txBody>
          </p:sp>
          <p:sp>
            <p:nvSpPr>
              <p:cNvPr id="20" name="Oval 19">
                <a:extLst>
                  <a:ext uri="{FF2B5EF4-FFF2-40B4-BE49-F238E27FC236}">
                    <a16:creationId xmlns:a16="http://schemas.microsoft.com/office/drawing/2014/main" id="{8DBF6538-B577-4741-9BB4-2449A95EC8C9}"/>
                  </a:ext>
                </a:extLst>
              </p:cNvPr>
              <p:cNvSpPr>
                <a:spLocks noChangeAspect="1"/>
              </p:cNvSpPr>
              <p:nvPr/>
            </p:nvSpPr>
            <p:spPr>
              <a:xfrm>
                <a:off x="1264943" y="3302612"/>
                <a:ext cx="2535633" cy="253563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noProof="1">
                    <a:latin typeface="Montserrat" panose="00000500000000000000" pitchFamily="2" charset="0"/>
                    <a:cs typeface="Arial" panose="020B0604020202020204" pitchFamily="34" charset="0"/>
                  </a:rPr>
                  <a:t>En Suisse </a:t>
                </a:r>
                <a:br>
                  <a:rPr lang="de-DE" sz="1400" noProof="1">
                    <a:latin typeface="Montserrat" panose="00000500000000000000" pitchFamily="2" charset="0"/>
                    <a:cs typeface="Arial" panose="020B0604020202020204" pitchFamily="34" charset="0"/>
                  </a:rPr>
                </a:br>
                <a:r>
                  <a:rPr lang="de-DE" sz="1400" noProof="1">
                    <a:solidFill>
                      <a:schemeClr val="bg1"/>
                    </a:solidFill>
                    <a:latin typeface="Montserrat" panose="00000500000000000000" pitchFamily="2" charset="0"/>
                    <a:cs typeface="Arial" panose="020B0604020202020204" pitchFamily="34" charset="0"/>
                  </a:rPr>
                  <a:t>40 Mt/an</a:t>
                </a:r>
              </a:p>
            </p:txBody>
          </p:sp>
        </p:grpSp>
        <p:sp>
          <p:nvSpPr>
            <p:cNvPr id="17" name="Rechteck 14">
              <a:extLst>
                <a:ext uri="{FF2B5EF4-FFF2-40B4-BE49-F238E27FC236}">
                  <a16:creationId xmlns:a16="http://schemas.microsoft.com/office/drawing/2014/main" id="{28A35619-5F19-495B-8B99-494D18C6E6B5}"/>
                </a:ext>
              </a:extLst>
            </p:cNvPr>
            <p:cNvSpPr/>
            <p:nvPr/>
          </p:nvSpPr>
          <p:spPr>
            <a:xfrm>
              <a:off x="1250467" y="2276430"/>
              <a:ext cx="1454524" cy="257273"/>
            </a:xfrm>
            <a:prstGeom prst="rect">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noProof="1">
                  <a:latin typeface="Montserrat" panose="00000500000000000000" pitchFamily="2" charset="0"/>
                  <a:cs typeface="Arial" panose="020B0604020202020204" pitchFamily="34" charset="0"/>
                </a:rPr>
                <a:t>Importa-tions</a:t>
              </a:r>
              <a:endParaRPr lang="de-DE" sz="1050" noProof="1">
                <a:latin typeface="Montserrat" panose="00000500000000000000" pitchFamily="2" charset="0"/>
                <a:cs typeface="Arial" panose="020B0604020202020204" pitchFamily="34" charset="0"/>
              </a:endParaRPr>
            </a:p>
          </p:txBody>
        </p:sp>
        <p:sp>
          <p:nvSpPr>
            <p:cNvPr id="18" name="Rechteck 15">
              <a:extLst>
                <a:ext uri="{FF2B5EF4-FFF2-40B4-BE49-F238E27FC236}">
                  <a16:creationId xmlns:a16="http://schemas.microsoft.com/office/drawing/2014/main" id="{5E007D9C-2C58-4DD4-9D52-99B29B6E0D95}"/>
                </a:ext>
              </a:extLst>
            </p:cNvPr>
            <p:cNvSpPr/>
            <p:nvPr/>
          </p:nvSpPr>
          <p:spPr>
            <a:xfrm>
              <a:off x="1250468" y="4262759"/>
              <a:ext cx="1454524" cy="262814"/>
            </a:xfrm>
            <a:prstGeom prst="rect">
              <a:avLst/>
            </a:prstGeom>
            <a:solidFill>
              <a:srgbClr val="0A97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noProof="1">
                  <a:solidFill>
                    <a:schemeClr val="bg1"/>
                  </a:solidFill>
                  <a:latin typeface="Montserrat" panose="00000500000000000000" pitchFamily="2" charset="0"/>
                  <a:cs typeface="Arial" panose="020B0604020202020204" pitchFamily="34" charset="0"/>
                </a:rPr>
                <a:t>70 Mt/an</a:t>
              </a:r>
            </a:p>
          </p:txBody>
        </p:sp>
      </p:grpSp>
      <p:grpSp>
        <p:nvGrpSpPr>
          <p:cNvPr id="21" name="Gruppieren 1">
            <a:extLst>
              <a:ext uri="{FF2B5EF4-FFF2-40B4-BE49-F238E27FC236}">
                <a16:creationId xmlns:a16="http://schemas.microsoft.com/office/drawing/2014/main" id="{8015FAB0-D8A2-47A1-8EE5-C87808CCCB64}"/>
              </a:ext>
            </a:extLst>
          </p:cNvPr>
          <p:cNvGrpSpPr/>
          <p:nvPr/>
        </p:nvGrpSpPr>
        <p:grpSpPr>
          <a:xfrm>
            <a:off x="6349113" y="1418536"/>
            <a:ext cx="4027339" cy="4027339"/>
            <a:chOff x="3877796" y="2359606"/>
            <a:chExt cx="4027339" cy="4027339"/>
          </a:xfrm>
        </p:grpSpPr>
        <p:sp>
          <p:nvSpPr>
            <p:cNvPr id="22" name="Oval 21">
              <a:extLst>
                <a:ext uri="{FF2B5EF4-FFF2-40B4-BE49-F238E27FC236}">
                  <a16:creationId xmlns:a16="http://schemas.microsoft.com/office/drawing/2014/main" id="{2E44051E-1006-48A9-BC94-8CFF03051E55}"/>
                </a:ext>
              </a:extLst>
            </p:cNvPr>
            <p:cNvSpPr>
              <a:spLocks noChangeAspect="1"/>
            </p:cNvSpPr>
            <p:nvPr/>
          </p:nvSpPr>
          <p:spPr>
            <a:xfrm>
              <a:off x="3877796" y="2359606"/>
              <a:ext cx="4027339" cy="4027339"/>
            </a:xfrm>
            <a:prstGeom prst="ellipse">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Montserrat" panose="00000500000000000000" pitchFamily="2" charset="0"/>
              </a:endParaRPr>
            </a:p>
          </p:txBody>
        </p:sp>
        <p:sp>
          <p:nvSpPr>
            <p:cNvPr id="23" name="Rechteck 13">
              <a:extLst>
                <a:ext uri="{FF2B5EF4-FFF2-40B4-BE49-F238E27FC236}">
                  <a16:creationId xmlns:a16="http://schemas.microsoft.com/office/drawing/2014/main" id="{E33083F6-2528-4C30-A7EF-DBE74D8A630B}"/>
                </a:ext>
              </a:extLst>
            </p:cNvPr>
            <p:cNvSpPr>
              <a:spLocks noChangeAspect="1"/>
            </p:cNvSpPr>
            <p:nvPr/>
          </p:nvSpPr>
          <p:spPr>
            <a:xfrm>
              <a:off x="4663128" y="2764377"/>
              <a:ext cx="2456676" cy="392642"/>
            </a:xfrm>
            <a:prstGeom prst="rect">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600" dirty="0">
                  <a:latin typeface="Montserrat" panose="00000500000000000000" pitchFamily="2" charset="0"/>
                </a:rPr>
                <a:t>Chaînes d’approvisionnement</a:t>
              </a:r>
              <a:endParaRPr lang="fr-FR" dirty="0">
                <a:latin typeface="Montserrat" panose="00000500000000000000" pitchFamily="2" charset="0"/>
              </a:endParaRPr>
            </a:p>
          </p:txBody>
        </p:sp>
        <p:sp>
          <p:nvSpPr>
            <p:cNvPr id="24" name="Rechteck 16">
              <a:extLst>
                <a:ext uri="{FF2B5EF4-FFF2-40B4-BE49-F238E27FC236}">
                  <a16:creationId xmlns:a16="http://schemas.microsoft.com/office/drawing/2014/main" id="{50493C2A-FC40-4EC3-A44C-DE6E91BA87C5}"/>
                </a:ext>
              </a:extLst>
            </p:cNvPr>
            <p:cNvSpPr>
              <a:spLocks noChangeAspect="1"/>
            </p:cNvSpPr>
            <p:nvPr/>
          </p:nvSpPr>
          <p:spPr>
            <a:xfrm>
              <a:off x="5072982" y="5747383"/>
              <a:ext cx="1636967" cy="263788"/>
            </a:xfrm>
            <a:prstGeom prst="rect">
              <a:avLst/>
            </a:prstGeom>
            <a:solidFill>
              <a:srgbClr val="CA2B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noProof="1">
                  <a:solidFill>
                    <a:schemeClr val="bg1"/>
                  </a:solidFill>
                  <a:latin typeface="Montserrat" panose="00000500000000000000" pitchFamily="2" charset="0"/>
                </a:rPr>
                <a:t>200 - 250 Mt/an env.</a:t>
              </a:r>
            </a:p>
          </p:txBody>
        </p:sp>
        <p:sp>
          <p:nvSpPr>
            <p:cNvPr id="25" name="Oval 24">
              <a:extLst>
                <a:ext uri="{FF2B5EF4-FFF2-40B4-BE49-F238E27FC236}">
                  <a16:creationId xmlns:a16="http://schemas.microsoft.com/office/drawing/2014/main" id="{AAEFD0CA-440E-4F90-A45D-0216CCA07548}"/>
                </a:ext>
              </a:extLst>
            </p:cNvPr>
            <p:cNvSpPr>
              <a:spLocks noChangeAspect="1"/>
            </p:cNvSpPr>
            <p:nvPr/>
          </p:nvSpPr>
          <p:spPr>
            <a:xfrm>
              <a:off x="4758823" y="3240633"/>
              <a:ext cx="2360981" cy="2360981"/>
            </a:xfrm>
            <a:prstGeom prst="ellipse">
              <a:avLst/>
            </a:prstGeom>
            <a:solidFill>
              <a:srgbClr val="CA7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latin typeface="Montserrat" panose="00000500000000000000" pitchFamily="2" charset="0"/>
                </a:rPr>
                <a:t>Émissions</a:t>
              </a:r>
            </a:p>
            <a:p>
              <a:pPr algn="ctr"/>
              <a:r>
                <a:rPr lang="fr-FR" sz="1600" dirty="0">
                  <a:solidFill>
                    <a:schemeClr val="bg1"/>
                  </a:solidFill>
                  <a:latin typeface="Montserrat" panose="00000500000000000000" pitchFamily="2" charset="0"/>
                </a:rPr>
                <a:t>150 Mt/an</a:t>
              </a:r>
            </a:p>
          </p:txBody>
        </p:sp>
      </p:grpSp>
      <p:sp>
        <p:nvSpPr>
          <p:cNvPr id="26" name="Titel 3">
            <a:extLst>
              <a:ext uri="{FF2B5EF4-FFF2-40B4-BE49-F238E27FC236}">
                <a16:creationId xmlns:a16="http://schemas.microsoft.com/office/drawing/2014/main" id="{C7AC22AC-8353-4D53-8F75-B2D9FE2076F0}"/>
              </a:ext>
            </a:extLst>
          </p:cNvPr>
          <p:cNvSpPr txBox="1">
            <a:spLocks/>
          </p:cNvSpPr>
          <p:nvPr/>
        </p:nvSpPr>
        <p:spPr>
          <a:xfrm>
            <a:off x="5107316" y="5648529"/>
            <a:ext cx="6641858" cy="666175"/>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rgbClr val="2A63B2"/>
                </a:solidFill>
                <a:latin typeface="Arial" panose="020B0604020202020204" pitchFamily="34" charset="0"/>
                <a:ea typeface="+mj-ea"/>
                <a:cs typeface="Arial" panose="020B0604020202020204" pitchFamily="34" charset="0"/>
              </a:defRPr>
            </a:lvl1pPr>
          </a:lstStyle>
          <a:p>
            <a:pPr algn="ctr" fontAlgn="auto">
              <a:spcAft>
                <a:spcPts val="0"/>
              </a:spcAft>
            </a:pPr>
            <a:r>
              <a:rPr lang="fr-FR" sz="2200" dirty="0">
                <a:solidFill>
                  <a:srgbClr val="CA2B4E"/>
                </a:solidFill>
                <a:latin typeface="Montserrat" panose="00000500000000000000" pitchFamily="2" charset="0"/>
              </a:rPr>
              <a:t>Émissions de CO</a:t>
            </a:r>
            <a:r>
              <a:rPr lang="fr-FR" sz="2200" baseline="-25000" dirty="0">
                <a:solidFill>
                  <a:srgbClr val="CA2B4E"/>
                </a:solidFill>
                <a:latin typeface="Montserrat" panose="00000500000000000000" pitchFamily="2" charset="0"/>
              </a:rPr>
              <a:t>2</a:t>
            </a:r>
            <a:r>
              <a:rPr lang="fr-FR" sz="2200" dirty="0">
                <a:solidFill>
                  <a:srgbClr val="CA2B4E"/>
                </a:solidFill>
                <a:latin typeface="Montserrat" panose="00000500000000000000" pitchFamily="2" charset="0"/>
              </a:rPr>
              <a:t> des entreprises suisses,</a:t>
            </a:r>
            <a:r>
              <a:rPr lang="fr-FR" sz="2200" dirty="0">
                <a:solidFill>
                  <a:srgbClr val="CA7688"/>
                </a:solidFill>
                <a:latin typeface="Montserrat" panose="00000500000000000000" pitchFamily="2" charset="0"/>
              </a:rPr>
              <a:t> prenant en compte les chaînes d’approvisionnement mondiales</a:t>
            </a:r>
          </a:p>
        </p:txBody>
      </p:sp>
      <p:sp>
        <p:nvSpPr>
          <p:cNvPr id="27" name="Rechteck 5">
            <a:extLst>
              <a:ext uri="{FF2B5EF4-FFF2-40B4-BE49-F238E27FC236}">
                <a16:creationId xmlns:a16="http://schemas.microsoft.com/office/drawing/2014/main" id="{4A2288E2-BCFE-43CD-A589-4705B9472496}"/>
              </a:ext>
            </a:extLst>
          </p:cNvPr>
          <p:cNvSpPr/>
          <p:nvPr/>
        </p:nvSpPr>
        <p:spPr>
          <a:xfrm>
            <a:off x="1242144" y="4944832"/>
            <a:ext cx="3232082" cy="769441"/>
          </a:xfrm>
          <a:prstGeom prst="rect">
            <a:avLst/>
          </a:prstGeom>
        </p:spPr>
        <p:txBody>
          <a:bodyPr wrap="square">
            <a:spAutoFit/>
          </a:bodyPr>
          <a:lstStyle/>
          <a:p>
            <a:pPr algn="ctr"/>
            <a:r>
              <a:rPr lang="fr-FR" sz="2200" dirty="0">
                <a:solidFill>
                  <a:srgbClr val="0A973B"/>
                </a:solidFill>
                <a:latin typeface="Montserrat" panose="00000500000000000000" pitchFamily="2" charset="0"/>
                <a:cs typeface="Arial" panose="020B0604020202020204" pitchFamily="34" charset="0"/>
              </a:rPr>
              <a:t>Émissions de CO</a:t>
            </a:r>
            <a:r>
              <a:rPr lang="fr-FR" sz="2200" baseline="-25000" dirty="0">
                <a:solidFill>
                  <a:srgbClr val="0A973B"/>
                </a:solidFill>
                <a:latin typeface="Montserrat" panose="00000500000000000000" pitchFamily="2" charset="0"/>
                <a:cs typeface="Arial" panose="020B0604020202020204" pitchFamily="34" charset="0"/>
              </a:rPr>
              <a:t>2</a:t>
            </a:r>
            <a:br>
              <a:rPr lang="fr-FR" sz="2200" dirty="0">
                <a:latin typeface="Montserrat" panose="00000500000000000000" pitchFamily="2" charset="0"/>
                <a:cs typeface="Arial" panose="020B0604020202020204" pitchFamily="34" charset="0"/>
              </a:rPr>
            </a:br>
            <a:r>
              <a:rPr lang="fr-FR" sz="2200" dirty="0">
                <a:solidFill>
                  <a:srgbClr val="92D050"/>
                </a:solidFill>
                <a:latin typeface="Montserrat" panose="00000500000000000000" pitchFamily="2" charset="0"/>
                <a:cs typeface="Arial" panose="020B0604020202020204" pitchFamily="34" charset="0"/>
              </a:rPr>
              <a:t>en Suisse</a:t>
            </a:r>
            <a:endParaRPr lang="fr-FR" sz="2200" dirty="0">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80476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00D50ABE-51A8-B346-97F7-69025723DF9D}"/>
              </a:ext>
            </a:extLst>
          </p:cNvPr>
          <p:cNvPicPr>
            <a:picLocks noChangeAspect="1"/>
          </p:cNvPicPr>
          <p:nvPr/>
        </p:nvPicPr>
        <p:blipFill>
          <a:blip r:embed="rId3"/>
          <a:srcRect/>
          <a:stretch/>
        </p:blipFill>
        <p:spPr>
          <a:xfrm>
            <a:off x="829721" y="1190290"/>
            <a:ext cx="6877512" cy="5172038"/>
          </a:xfrm>
          <a:prstGeom prst="rect">
            <a:avLst/>
          </a:prstGeom>
        </p:spPr>
      </p:pic>
      <p:sp>
        <p:nvSpPr>
          <p:cNvPr id="2" name="Titel 1">
            <a:extLst>
              <a:ext uri="{FF2B5EF4-FFF2-40B4-BE49-F238E27FC236}">
                <a16:creationId xmlns:a16="http://schemas.microsoft.com/office/drawing/2014/main" id="{24812534-43F9-9B41-88E2-0650D933AD6D}"/>
              </a:ext>
            </a:extLst>
          </p:cNvPr>
          <p:cNvSpPr>
            <a:spLocks noGrp="1"/>
          </p:cNvSpPr>
          <p:nvPr>
            <p:ph type="title"/>
          </p:nvPr>
        </p:nvSpPr>
        <p:spPr/>
        <p:txBody>
          <a:bodyPr>
            <a:normAutofit fontScale="90000"/>
          </a:bodyPr>
          <a:lstStyle/>
          <a:p>
            <a:r>
              <a:rPr lang="fr-FR" sz="2400" dirty="0" err="1"/>
              <a:t>SBTi</a:t>
            </a:r>
            <a:r>
              <a:rPr lang="fr-FR" sz="2400" dirty="0"/>
              <a:t> = trajectoire de réduction pour limiter le réchauffement à 1,5° C</a:t>
            </a:r>
          </a:p>
        </p:txBody>
      </p:sp>
      <p:sp>
        <p:nvSpPr>
          <p:cNvPr id="3" name="Inhaltsplatzhalter 2">
            <a:extLst>
              <a:ext uri="{FF2B5EF4-FFF2-40B4-BE49-F238E27FC236}">
                <a16:creationId xmlns:a16="http://schemas.microsoft.com/office/drawing/2014/main" id="{63137DC7-C077-A44C-AD9D-466D431A353A}"/>
              </a:ext>
            </a:extLst>
          </p:cNvPr>
          <p:cNvSpPr>
            <a:spLocks noGrp="1"/>
          </p:cNvSpPr>
          <p:nvPr>
            <p:ph idx="1"/>
          </p:nvPr>
        </p:nvSpPr>
        <p:spPr>
          <a:xfrm>
            <a:off x="8127050" y="1076770"/>
            <a:ext cx="3241990" cy="5520583"/>
          </a:xfrm>
        </p:spPr>
        <p:txBody>
          <a:bodyPr>
            <a:normAutofit lnSpcReduction="10000"/>
          </a:bodyPr>
          <a:lstStyle/>
          <a:p>
            <a:pPr>
              <a:lnSpc>
                <a:spcPct val="125000"/>
              </a:lnSpc>
            </a:pPr>
            <a:r>
              <a:rPr lang="fr-FR" sz="2000" dirty="0">
                <a:solidFill>
                  <a:schemeClr val="tx1">
                    <a:lumMod val="75000"/>
                    <a:lumOff val="25000"/>
                  </a:schemeClr>
                </a:solidFill>
              </a:rPr>
              <a:t>Avec la SBTi, chaque entreprise peut établir à quel rythme elle doit réduire ses émissions pour contribuer à atteindre l’objectif de limiter le réchauffement climatique à 1,5° C.</a:t>
            </a:r>
          </a:p>
          <a:p>
            <a:pPr>
              <a:lnSpc>
                <a:spcPct val="125000"/>
              </a:lnSpc>
            </a:pPr>
            <a:r>
              <a:rPr lang="fr-FR" sz="2000" dirty="0">
                <a:solidFill>
                  <a:schemeClr val="tx1">
                    <a:lumMod val="75000"/>
                    <a:lumOff val="25000"/>
                  </a:schemeClr>
                </a:solidFill>
              </a:rPr>
              <a:t>Diverses méthodes sont appliquées selon les secteurs.</a:t>
            </a:r>
          </a:p>
          <a:p>
            <a:pPr>
              <a:lnSpc>
                <a:spcPct val="125000"/>
              </a:lnSpc>
            </a:pPr>
            <a:r>
              <a:rPr lang="fr-FR" sz="2000" dirty="0">
                <a:solidFill>
                  <a:schemeClr val="tx1">
                    <a:lumMod val="75000"/>
                    <a:lumOff val="25000"/>
                  </a:schemeClr>
                </a:solidFill>
              </a:rPr>
              <a:t>Objectif zéro émission nette d’ici à 2050</a:t>
            </a:r>
          </a:p>
          <a:p>
            <a:endParaRPr lang="fr-FR" dirty="0"/>
          </a:p>
        </p:txBody>
      </p:sp>
      <p:sp>
        <p:nvSpPr>
          <p:cNvPr id="10" name="Pfeil nach links 9">
            <a:extLst>
              <a:ext uri="{FF2B5EF4-FFF2-40B4-BE49-F238E27FC236}">
                <a16:creationId xmlns:a16="http://schemas.microsoft.com/office/drawing/2014/main" id="{19841AB1-0E5F-324F-BE74-6F394071F0EE}"/>
              </a:ext>
            </a:extLst>
          </p:cNvPr>
          <p:cNvSpPr/>
          <p:nvPr/>
        </p:nvSpPr>
        <p:spPr>
          <a:xfrm>
            <a:off x="2452643" y="1271490"/>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Pfeil nach links 10">
            <a:extLst>
              <a:ext uri="{FF2B5EF4-FFF2-40B4-BE49-F238E27FC236}">
                <a16:creationId xmlns:a16="http://schemas.microsoft.com/office/drawing/2014/main" id="{D4E15197-DA0A-CA4F-AD93-9050684F055E}"/>
              </a:ext>
            </a:extLst>
          </p:cNvPr>
          <p:cNvSpPr/>
          <p:nvPr/>
        </p:nvSpPr>
        <p:spPr>
          <a:xfrm>
            <a:off x="4408205" y="3463181"/>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links 11">
            <a:extLst>
              <a:ext uri="{FF2B5EF4-FFF2-40B4-BE49-F238E27FC236}">
                <a16:creationId xmlns:a16="http://schemas.microsoft.com/office/drawing/2014/main" id="{4F8F0D3B-6D6A-2B43-ACA7-69B1C64A7EEB}"/>
              </a:ext>
            </a:extLst>
          </p:cNvPr>
          <p:cNvSpPr/>
          <p:nvPr/>
        </p:nvSpPr>
        <p:spPr>
          <a:xfrm rot="16200000">
            <a:off x="7098504" y="5230942"/>
            <a:ext cx="640934" cy="206932"/>
          </a:xfrm>
          <a:prstGeom prst="leftArrow">
            <a:avLst/>
          </a:prstGeom>
          <a:solidFill>
            <a:srgbClr val="054E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1448C8DF-DB1A-E247-8DE8-273F026B0360}"/>
              </a:ext>
            </a:extLst>
          </p:cNvPr>
          <p:cNvSpPr txBox="1"/>
          <p:nvPr/>
        </p:nvSpPr>
        <p:spPr>
          <a:xfrm>
            <a:off x="3210371" y="1190290"/>
            <a:ext cx="1709159" cy="369332"/>
          </a:xfrm>
          <a:prstGeom prst="rect">
            <a:avLst/>
          </a:prstGeom>
          <a:noFill/>
        </p:spPr>
        <p:txBody>
          <a:bodyPr wrap="square" rtlCol="0">
            <a:spAutoFit/>
          </a:bodyPr>
          <a:lstStyle/>
          <a:p>
            <a:r>
              <a:rPr lang="de-DE" b="1" dirty="0">
                <a:solidFill>
                  <a:srgbClr val="054EA7"/>
                </a:solidFill>
                <a:latin typeface="Arial" panose="020B0604020202020204" pitchFamily="34" charset="0"/>
                <a:cs typeface="Arial" panose="020B0604020202020204" pitchFamily="34" charset="0"/>
              </a:rPr>
              <a:t>2018 = 100 %</a:t>
            </a:r>
          </a:p>
        </p:txBody>
      </p:sp>
      <p:sp>
        <p:nvSpPr>
          <p:cNvPr id="14" name="Textfeld 13">
            <a:extLst>
              <a:ext uri="{FF2B5EF4-FFF2-40B4-BE49-F238E27FC236}">
                <a16:creationId xmlns:a16="http://schemas.microsoft.com/office/drawing/2014/main" id="{D9F7E874-9349-3440-A629-73D1FA87560D}"/>
              </a:ext>
            </a:extLst>
          </p:cNvPr>
          <p:cNvSpPr txBox="1"/>
          <p:nvPr/>
        </p:nvSpPr>
        <p:spPr>
          <a:xfrm>
            <a:off x="5165934" y="3381981"/>
            <a:ext cx="1709159" cy="369332"/>
          </a:xfrm>
          <a:prstGeom prst="rect">
            <a:avLst/>
          </a:prstGeom>
          <a:noFill/>
        </p:spPr>
        <p:txBody>
          <a:bodyPr wrap="square" rtlCol="0">
            <a:spAutoFit/>
          </a:bodyPr>
          <a:lstStyle/>
          <a:p>
            <a:r>
              <a:rPr lang="de-DE" b="1" dirty="0">
                <a:solidFill>
                  <a:srgbClr val="054EA7"/>
                </a:solidFill>
                <a:latin typeface="Arial" panose="020B0604020202020204" pitchFamily="34" charset="0"/>
                <a:cs typeface="Arial" panose="020B0604020202020204" pitchFamily="34" charset="0"/>
              </a:rPr>
              <a:t>2030 = 50 %</a:t>
            </a:r>
          </a:p>
        </p:txBody>
      </p:sp>
      <p:sp>
        <p:nvSpPr>
          <p:cNvPr id="15" name="Textfeld 14">
            <a:extLst>
              <a:ext uri="{FF2B5EF4-FFF2-40B4-BE49-F238E27FC236}">
                <a16:creationId xmlns:a16="http://schemas.microsoft.com/office/drawing/2014/main" id="{B18365C2-5DC2-6D44-9601-69871BCED9E5}"/>
              </a:ext>
            </a:extLst>
          </p:cNvPr>
          <p:cNvSpPr txBox="1"/>
          <p:nvPr/>
        </p:nvSpPr>
        <p:spPr>
          <a:xfrm>
            <a:off x="6004641" y="4551969"/>
            <a:ext cx="1709159" cy="369332"/>
          </a:xfrm>
          <a:prstGeom prst="rect">
            <a:avLst/>
          </a:prstGeom>
          <a:noFill/>
        </p:spPr>
        <p:txBody>
          <a:bodyPr wrap="square" rtlCol="0">
            <a:spAutoFit/>
          </a:bodyPr>
          <a:lstStyle/>
          <a:p>
            <a:pPr algn="r"/>
            <a:r>
              <a:rPr lang="de-DE" b="1" dirty="0">
                <a:solidFill>
                  <a:srgbClr val="054EA7"/>
                </a:solidFill>
                <a:latin typeface="Arial" panose="020B0604020202020204" pitchFamily="34" charset="0"/>
                <a:cs typeface="Arial" panose="020B0604020202020204" pitchFamily="34" charset="0"/>
              </a:rPr>
              <a:t>2050 = 0 %</a:t>
            </a:r>
          </a:p>
        </p:txBody>
      </p:sp>
      <p:grpSp>
        <p:nvGrpSpPr>
          <p:cNvPr id="5" name="Gruppieren 4">
            <a:extLst>
              <a:ext uri="{FF2B5EF4-FFF2-40B4-BE49-F238E27FC236}">
                <a16:creationId xmlns:a16="http://schemas.microsoft.com/office/drawing/2014/main" id="{09632340-D712-954E-972A-DBFC7F2AA9AD}"/>
              </a:ext>
            </a:extLst>
          </p:cNvPr>
          <p:cNvGrpSpPr/>
          <p:nvPr/>
        </p:nvGrpSpPr>
        <p:grpSpPr>
          <a:xfrm>
            <a:off x="3093577" y="2085407"/>
            <a:ext cx="3280495" cy="1181900"/>
            <a:chOff x="3093577" y="2085407"/>
            <a:chExt cx="3280495" cy="1181900"/>
          </a:xfrm>
        </p:grpSpPr>
        <p:sp>
          <p:nvSpPr>
            <p:cNvPr id="4" name="Rechtwinkliges Dreieck 3">
              <a:extLst>
                <a:ext uri="{FF2B5EF4-FFF2-40B4-BE49-F238E27FC236}">
                  <a16:creationId xmlns:a16="http://schemas.microsoft.com/office/drawing/2014/main" id="{AB3404D5-8F36-1349-B82B-B299AB9C84B3}"/>
                </a:ext>
              </a:extLst>
            </p:cNvPr>
            <p:cNvSpPr/>
            <p:nvPr/>
          </p:nvSpPr>
          <p:spPr>
            <a:xfrm flipH="1" flipV="1">
              <a:off x="3093577" y="2085407"/>
              <a:ext cx="1010072" cy="1181900"/>
            </a:xfrm>
            <a:prstGeom prst="rtTriangle">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a:extLst>
                <a:ext uri="{FF2B5EF4-FFF2-40B4-BE49-F238E27FC236}">
                  <a16:creationId xmlns:a16="http://schemas.microsoft.com/office/drawing/2014/main" id="{C8091EA0-F48C-9D4A-B068-6D84D6A26928}"/>
                </a:ext>
              </a:extLst>
            </p:cNvPr>
            <p:cNvSpPr txBox="1"/>
            <p:nvPr/>
          </p:nvSpPr>
          <p:spPr>
            <a:xfrm>
              <a:off x="4194559" y="2491691"/>
              <a:ext cx="2179513" cy="369332"/>
            </a:xfrm>
            <a:prstGeom prst="rect">
              <a:avLst/>
            </a:prstGeom>
            <a:noFill/>
          </p:spPr>
          <p:txBody>
            <a:bodyPr wrap="square" rtlCol="0">
              <a:spAutoFit/>
            </a:bodyPr>
            <a:lstStyle/>
            <a:p>
              <a:r>
                <a:rPr lang="de-DE" b="1" dirty="0">
                  <a:solidFill>
                    <a:srgbClr val="92D050"/>
                  </a:solidFill>
                  <a:latin typeface="Arial" panose="020B0604020202020204" pitchFamily="34" charset="0"/>
                  <a:cs typeface="Arial" panose="020B0604020202020204" pitchFamily="34" charset="0"/>
                </a:rPr>
                <a:t>- 4,2 % par an</a:t>
              </a:r>
            </a:p>
          </p:txBody>
        </p:sp>
      </p:grpSp>
    </p:spTree>
    <p:extLst>
      <p:ext uri="{BB962C8B-B14F-4D97-AF65-F5344CB8AC3E}">
        <p14:creationId xmlns:p14="http://schemas.microsoft.com/office/powerpoint/2010/main" val="29857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A4CEA4-4A5A-BB4F-99E5-6BF5C0CB313E}"/>
              </a:ext>
            </a:extLst>
          </p:cNvPr>
          <p:cNvSpPr>
            <a:spLocks noGrp="1"/>
          </p:cNvSpPr>
          <p:nvPr>
            <p:ph type="title"/>
          </p:nvPr>
        </p:nvSpPr>
        <p:spPr>
          <a:xfrm>
            <a:off x="831941" y="181395"/>
            <a:ext cx="10515600" cy="677462"/>
          </a:xfrm>
        </p:spPr>
        <p:txBody>
          <a:bodyPr>
            <a:normAutofit/>
          </a:bodyPr>
          <a:lstStyle/>
          <a:p>
            <a:r>
              <a:rPr lang="fr-FR" sz="2400" dirty="0"/>
              <a:t>Que signifie zéro émission nette sous l’angle de la </a:t>
            </a:r>
            <a:r>
              <a:rPr lang="fr-FR" sz="2400" dirty="0" err="1"/>
              <a:t>SBTi</a:t>
            </a:r>
            <a:r>
              <a:rPr lang="fr-FR" sz="2400" dirty="0"/>
              <a:t> ?</a:t>
            </a:r>
          </a:p>
        </p:txBody>
      </p:sp>
      <p:grpSp>
        <p:nvGrpSpPr>
          <p:cNvPr id="27" name="Gruppieren 26">
            <a:extLst>
              <a:ext uri="{FF2B5EF4-FFF2-40B4-BE49-F238E27FC236}">
                <a16:creationId xmlns:a16="http://schemas.microsoft.com/office/drawing/2014/main" id="{8C132AFB-CF3C-914C-83BC-C361FDD389A6}"/>
              </a:ext>
            </a:extLst>
          </p:cNvPr>
          <p:cNvGrpSpPr/>
          <p:nvPr/>
        </p:nvGrpSpPr>
        <p:grpSpPr>
          <a:xfrm>
            <a:off x="1354665" y="1302720"/>
            <a:ext cx="10225228" cy="4752658"/>
            <a:chOff x="734329" y="700987"/>
            <a:chExt cx="10225228" cy="4752658"/>
          </a:xfrm>
        </p:grpSpPr>
        <p:grpSp>
          <p:nvGrpSpPr>
            <p:cNvPr id="11" name="Gruppieren 10">
              <a:extLst>
                <a:ext uri="{FF2B5EF4-FFF2-40B4-BE49-F238E27FC236}">
                  <a16:creationId xmlns:a16="http://schemas.microsoft.com/office/drawing/2014/main" id="{2F43A169-E412-1C4A-AECC-02BDCF0E4557}"/>
                </a:ext>
              </a:extLst>
            </p:cNvPr>
            <p:cNvGrpSpPr/>
            <p:nvPr/>
          </p:nvGrpSpPr>
          <p:grpSpPr>
            <a:xfrm>
              <a:off x="1023582" y="1241946"/>
              <a:ext cx="2794764" cy="3240000"/>
              <a:chOff x="1023582" y="1241946"/>
              <a:chExt cx="2794764" cy="3240000"/>
            </a:xfrm>
          </p:grpSpPr>
          <p:sp>
            <p:nvSpPr>
              <p:cNvPr id="6" name="Rechteck 5">
                <a:extLst>
                  <a:ext uri="{FF2B5EF4-FFF2-40B4-BE49-F238E27FC236}">
                    <a16:creationId xmlns:a16="http://schemas.microsoft.com/office/drawing/2014/main" id="{165BC47B-659A-FF49-A354-903F1A7C55EF}"/>
                  </a:ext>
                </a:extLst>
              </p:cNvPr>
              <p:cNvSpPr/>
              <p:nvPr/>
            </p:nvSpPr>
            <p:spPr>
              <a:xfrm>
                <a:off x="1023582" y="1241946"/>
                <a:ext cx="360000" cy="32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931F00D3-D2DC-8F48-A6D4-15AB132947E3}"/>
                  </a:ext>
                </a:extLst>
              </p:cNvPr>
              <p:cNvSpPr/>
              <p:nvPr/>
            </p:nvSpPr>
            <p:spPr>
              <a:xfrm>
                <a:off x="1632273" y="1961946"/>
                <a:ext cx="360000" cy="252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33DCDFDE-4812-8149-974A-3C2CB655BD9F}"/>
                  </a:ext>
                </a:extLst>
              </p:cNvPr>
              <p:cNvSpPr/>
              <p:nvPr/>
            </p:nvSpPr>
            <p:spPr>
              <a:xfrm>
                <a:off x="2240964" y="2681946"/>
                <a:ext cx="360000" cy="180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0EEBAFBB-B5D6-1140-9111-C3D661ED03EB}"/>
                  </a:ext>
                </a:extLst>
              </p:cNvPr>
              <p:cNvSpPr/>
              <p:nvPr/>
            </p:nvSpPr>
            <p:spPr>
              <a:xfrm>
                <a:off x="2849655" y="3401946"/>
                <a:ext cx="360000" cy="108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90428E45-95CC-D243-95F6-915A703FDED4}"/>
                  </a:ext>
                </a:extLst>
              </p:cNvPr>
              <p:cNvSpPr/>
              <p:nvPr/>
            </p:nvSpPr>
            <p:spPr>
              <a:xfrm>
                <a:off x="3458346" y="4121946"/>
                <a:ext cx="360000" cy="36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2" name="Gruppieren 11">
              <a:extLst>
                <a:ext uri="{FF2B5EF4-FFF2-40B4-BE49-F238E27FC236}">
                  <a16:creationId xmlns:a16="http://schemas.microsoft.com/office/drawing/2014/main" id="{182780A7-8061-0C49-BFED-E0598589F6B2}"/>
                </a:ext>
              </a:extLst>
            </p:cNvPr>
            <p:cNvGrpSpPr/>
            <p:nvPr/>
          </p:nvGrpSpPr>
          <p:grpSpPr>
            <a:xfrm flipH="1" flipV="1">
              <a:off x="1023582" y="4593546"/>
              <a:ext cx="2794764" cy="360000"/>
              <a:chOff x="1023582" y="1241946"/>
              <a:chExt cx="2794764" cy="3240000"/>
            </a:xfrm>
            <a:solidFill>
              <a:srgbClr val="0096FF"/>
            </a:solidFill>
          </p:grpSpPr>
          <p:sp>
            <p:nvSpPr>
              <p:cNvPr id="13" name="Rechteck 12">
                <a:extLst>
                  <a:ext uri="{FF2B5EF4-FFF2-40B4-BE49-F238E27FC236}">
                    <a16:creationId xmlns:a16="http://schemas.microsoft.com/office/drawing/2014/main" id="{5F10A037-369D-B543-802C-16350E877ACC}"/>
                  </a:ext>
                </a:extLst>
              </p:cNvPr>
              <p:cNvSpPr/>
              <p:nvPr/>
            </p:nvSpPr>
            <p:spPr>
              <a:xfrm>
                <a:off x="1023582" y="1241946"/>
                <a:ext cx="360000" cy="32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FA5586E2-BAE4-7247-8B5C-4FD325E1FF9D}"/>
                  </a:ext>
                </a:extLst>
              </p:cNvPr>
              <p:cNvSpPr/>
              <p:nvPr/>
            </p:nvSpPr>
            <p:spPr>
              <a:xfrm>
                <a:off x="1632273" y="1961946"/>
                <a:ext cx="360000" cy="252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0A9C4810-FE50-114F-ADC4-53B0FC74AB3F}"/>
                  </a:ext>
                </a:extLst>
              </p:cNvPr>
              <p:cNvSpPr/>
              <p:nvPr/>
            </p:nvSpPr>
            <p:spPr>
              <a:xfrm>
                <a:off x="2240964" y="2681946"/>
                <a:ext cx="36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FC49B0E1-0C7A-F046-89EF-C700AD6570FB}"/>
                  </a:ext>
                </a:extLst>
              </p:cNvPr>
              <p:cNvSpPr/>
              <p:nvPr/>
            </p:nvSpPr>
            <p:spPr>
              <a:xfrm>
                <a:off x="2849655" y="3401946"/>
                <a:ext cx="36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E2589E00-E1BC-CA48-90EE-990B68A5348A}"/>
                  </a:ext>
                </a:extLst>
              </p:cNvPr>
              <p:cNvSpPr/>
              <p:nvPr/>
            </p:nvSpPr>
            <p:spPr>
              <a:xfrm>
                <a:off x="3458346" y="4121946"/>
                <a:ext cx="360000" cy="3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Titel 1">
              <a:extLst>
                <a:ext uri="{FF2B5EF4-FFF2-40B4-BE49-F238E27FC236}">
                  <a16:creationId xmlns:a16="http://schemas.microsoft.com/office/drawing/2014/main" id="{EE2E1524-54FE-524B-A8A2-F56CFD6473C1}"/>
                </a:ext>
              </a:extLst>
            </p:cNvPr>
            <p:cNvSpPr txBox="1">
              <a:spLocks/>
            </p:cNvSpPr>
            <p:nvPr/>
          </p:nvSpPr>
          <p:spPr>
            <a:xfrm>
              <a:off x="1337862" y="1004752"/>
              <a:ext cx="2589207"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r"/>
              <a:r>
                <a:rPr lang="fr-FR" sz="2000" b="1" dirty="0">
                  <a:solidFill>
                    <a:schemeClr val="bg1">
                      <a:lumMod val="75000"/>
                    </a:schemeClr>
                  </a:solidFill>
                </a:rPr>
                <a:t>Émissions</a:t>
              </a:r>
            </a:p>
          </p:txBody>
        </p:sp>
        <p:sp>
          <p:nvSpPr>
            <p:cNvPr id="23" name="Geschweifte Klammer rechts 22">
              <a:extLst>
                <a:ext uri="{FF2B5EF4-FFF2-40B4-BE49-F238E27FC236}">
                  <a16:creationId xmlns:a16="http://schemas.microsoft.com/office/drawing/2014/main" id="{1D5D284B-468A-1544-B71E-502E39B395D8}"/>
                </a:ext>
              </a:extLst>
            </p:cNvPr>
            <p:cNvSpPr/>
            <p:nvPr/>
          </p:nvSpPr>
          <p:spPr>
            <a:xfrm>
              <a:off x="3927069" y="4121946"/>
              <a:ext cx="294411" cy="831600"/>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4" name="Titel 1">
              <a:extLst>
                <a:ext uri="{FF2B5EF4-FFF2-40B4-BE49-F238E27FC236}">
                  <a16:creationId xmlns:a16="http://schemas.microsoft.com/office/drawing/2014/main" id="{6D127768-BA50-FC4B-95BD-7F4D755AFCC9}"/>
                </a:ext>
              </a:extLst>
            </p:cNvPr>
            <p:cNvSpPr txBox="1">
              <a:spLocks/>
            </p:cNvSpPr>
            <p:nvPr/>
          </p:nvSpPr>
          <p:spPr>
            <a:xfrm>
              <a:off x="4535760" y="3510246"/>
              <a:ext cx="6423797" cy="19433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fr-FR" sz="2000" b="1" dirty="0">
                  <a:solidFill>
                    <a:schemeClr val="accent2"/>
                  </a:solidFill>
                  <a:latin typeface="Montserrat" panose="00000500000000000000" pitchFamily="2" charset="0"/>
                </a:rPr>
                <a:t>Conditions de la </a:t>
              </a:r>
              <a:r>
                <a:rPr lang="fr-FR" sz="2000" b="1" dirty="0" err="1">
                  <a:solidFill>
                    <a:schemeClr val="accent2"/>
                  </a:solidFill>
                  <a:latin typeface="Montserrat" panose="00000500000000000000" pitchFamily="2" charset="0"/>
                </a:rPr>
                <a:t>SBTi</a:t>
              </a:r>
              <a:r>
                <a:rPr lang="fr-FR" sz="2000" b="1" dirty="0">
                  <a:solidFill>
                    <a:schemeClr val="accent2"/>
                  </a:solidFill>
                  <a:latin typeface="Montserrat" panose="00000500000000000000" pitchFamily="2" charset="0"/>
                </a:rPr>
                <a:t> pour atteindre l’objectif zéro émission nette : </a:t>
              </a:r>
            </a:p>
            <a:p>
              <a:pPr marL="342900" indent="-342900">
                <a:buFont typeface="Arial" panose="020B0604020202020204" pitchFamily="34" charset="0"/>
                <a:buChar char="•"/>
              </a:pPr>
              <a:r>
                <a:rPr lang="fr-FR" sz="2000" b="1" dirty="0">
                  <a:solidFill>
                    <a:schemeClr val="accent2"/>
                  </a:solidFill>
                  <a:latin typeface="Montserrat" panose="00000500000000000000" pitchFamily="2" charset="0"/>
                </a:rPr>
                <a:t>Émissions résiduelles &lt; </a:t>
              </a:r>
              <a:r>
                <a:rPr lang="fr-FR" sz="2000" b="1" dirty="0">
                  <a:solidFill>
                    <a:srgbClr val="C00000"/>
                  </a:solidFill>
                  <a:latin typeface="Montserrat" panose="00000500000000000000" pitchFamily="2" charset="0"/>
                </a:rPr>
                <a:t>10 %</a:t>
              </a:r>
            </a:p>
            <a:p>
              <a:pPr marL="342900" indent="-342900">
                <a:buFont typeface="Arial" panose="020B0604020202020204" pitchFamily="34" charset="0"/>
                <a:buChar char="•"/>
              </a:pPr>
              <a:r>
                <a:rPr lang="fr-FR" sz="2000" b="1" dirty="0">
                  <a:solidFill>
                    <a:schemeClr val="accent2"/>
                  </a:solidFill>
                  <a:latin typeface="Montserrat" panose="00000500000000000000" pitchFamily="2" charset="0"/>
                </a:rPr>
                <a:t>Émissions résiduelles = émissions négatives</a:t>
              </a:r>
            </a:p>
            <a:p>
              <a:pPr marL="342900" indent="-342900">
                <a:buFont typeface="Arial" panose="020B0604020202020204" pitchFamily="34" charset="0"/>
                <a:buChar char="•"/>
              </a:pPr>
              <a:r>
                <a:rPr lang="fr-FR" sz="2000" b="1" dirty="0">
                  <a:solidFill>
                    <a:schemeClr val="accent2"/>
                  </a:solidFill>
                  <a:latin typeface="Montserrat" panose="00000500000000000000" pitchFamily="2" charset="0"/>
                </a:rPr>
                <a:t>Émissions négatives = CO</a:t>
              </a:r>
              <a:r>
                <a:rPr lang="fr-FR" sz="2000" b="1" baseline="-25000" dirty="0">
                  <a:solidFill>
                    <a:schemeClr val="accent2"/>
                  </a:solidFill>
                  <a:latin typeface="Montserrat" panose="00000500000000000000" pitchFamily="2" charset="0"/>
                </a:rPr>
                <a:t>2</a:t>
              </a:r>
              <a:r>
                <a:rPr lang="fr-FR" sz="2000" b="1" dirty="0">
                  <a:solidFill>
                    <a:schemeClr val="accent2"/>
                  </a:solidFill>
                  <a:latin typeface="Montserrat" panose="00000500000000000000" pitchFamily="2" charset="0"/>
                </a:rPr>
                <a:t> éliminé durablement</a:t>
              </a:r>
              <a:endParaRPr lang="fr-FR" sz="2000" b="1" baseline="-25000" dirty="0">
                <a:solidFill>
                  <a:schemeClr val="accent2"/>
                </a:solidFill>
                <a:latin typeface="Montserrat" panose="00000500000000000000" pitchFamily="2" charset="0"/>
              </a:endParaRPr>
            </a:p>
          </p:txBody>
        </p:sp>
        <p:sp>
          <p:nvSpPr>
            <p:cNvPr id="25" name="Titel 1">
              <a:extLst>
                <a:ext uri="{FF2B5EF4-FFF2-40B4-BE49-F238E27FC236}">
                  <a16:creationId xmlns:a16="http://schemas.microsoft.com/office/drawing/2014/main" id="{D1861586-E437-3A42-99B4-F9317C560230}"/>
                </a:ext>
              </a:extLst>
            </p:cNvPr>
            <p:cNvSpPr txBox="1">
              <a:spLocks/>
            </p:cNvSpPr>
            <p:nvPr/>
          </p:nvSpPr>
          <p:spPr>
            <a:xfrm>
              <a:off x="734329" y="700987"/>
              <a:ext cx="938505"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ctr"/>
              <a:r>
                <a:rPr lang="de-DE" sz="2000" b="1" dirty="0">
                  <a:solidFill>
                    <a:schemeClr val="bg1">
                      <a:lumMod val="75000"/>
                    </a:schemeClr>
                  </a:solidFill>
                </a:rPr>
                <a:t>100 %</a:t>
              </a:r>
            </a:p>
          </p:txBody>
        </p:sp>
        <p:sp>
          <p:nvSpPr>
            <p:cNvPr id="26" name="Titel 1">
              <a:extLst>
                <a:ext uri="{FF2B5EF4-FFF2-40B4-BE49-F238E27FC236}">
                  <a16:creationId xmlns:a16="http://schemas.microsoft.com/office/drawing/2014/main" id="{2688D489-1519-3A4C-8BA1-580705966BB9}"/>
                </a:ext>
              </a:extLst>
            </p:cNvPr>
            <p:cNvSpPr txBox="1">
              <a:spLocks/>
            </p:cNvSpPr>
            <p:nvPr/>
          </p:nvSpPr>
          <p:spPr>
            <a:xfrm>
              <a:off x="3166860" y="3628612"/>
              <a:ext cx="938505"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pPr algn="ctr"/>
              <a:r>
                <a:rPr lang="de-DE" sz="2000" b="1" dirty="0">
                  <a:solidFill>
                    <a:schemeClr val="bg1">
                      <a:lumMod val="75000"/>
                    </a:schemeClr>
                  </a:solidFill>
                </a:rPr>
                <a:t>10 %</a:t>
              </a:r>
            </a:p>
          </p:txBody>
        </p:sp>
      </p:grpSp>
    </p:spTree>
    <p:extLst>
      <p:ext uri="{BB962C8B-B14F-4D97-AF65-F5344CB8AC3E}">
        <p14:creationId xmlns:p14="http://schemas.microsoft.com/office/powerpoint/2010/main" val="3116933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93CDD-B392-AC4C-80E4-B8437F65AA0D}"/>
              </a:ext>
            </a:extLst>
          </p:cNvPr>
          <p:cNvSpPr>
            <a:spLocks noGrp="1"/>
          </p:cNvSpPr>
          <p:nvPr>
            <p:ph type="title"/>
          </p:nvPr>
        </p:nvSpPr>
        <p:spPr/>
        <p:txBody>
          <a:bodyPr>
            <a:normAutofit/>
          </a:bodyPr>
          <a:lstStyle/>
          <a:p>
            <a:r>
              <a:rPr lang="fr-FR" sz="2400" dirty="0"/>
              <a:t>SBTi concerne les trois périmètres d’une chaîne de valeur </a:t>
            </a:r>
          </a:p>
        </p:txBody>
      </p:sp>
      <p:pic>
        <p:nvPicPr>
          <p:cNvPr id="1028" name="Picture 4">
            <a:extLst>
              <a:ext uri="{FF2B5EF4-FFF2-40B4-BE49-F238E27FC236}">
                <a16:creationId xmlns:a16="http://schemas.microsoft.com/office/drawing/2014/main" id="{B1B6A268-381B-AC43-8E1B-EF0081343563}"/>
              </a:ext>
            </a:extLst>
          </p:cNvPr>
          <p:cNvPicPr>
            <a:picLocks noChangeAspect="1" noChangeArrowheads="1"/>
          </p:cNvPicPr>
          <p:nvPr/>
        </p:nvPicPr>
        <p:blipFill>
          <a:blip r:embed="rId3"/>
          <a:srcRect/>
          <a:stretch/>
        </p:blipFill>
        <p:spPr bwMode="auto">
          <a:xfrm>
            <a:off x="671513" y="970001"/>
            <a:ext cx="10682287" cy="5070215"/>
          </a:xfrm>
          <a:prstGeom prst="rect">
            <a:avLst/>
          </a:prstGeom>
          <a:noFill/>
          <a:extLst>
            <a:ext uri="{909E8E84-426E-40DD-AFC4-6F175D3DCCD1}">
              <a14:hiddenFill xmlns:a14="http://schemas.microsoft.com/office/drawing/2010/main">
                <a:solidFill>
                  <a:srgbClr val="FFFFFF"/>
                </a:solidFill>
              </a14:hiddenFill>
            </a:ext>
          </a:extLst>
        </p:spPr>
      </p:pic>
      <p:sp>
        <p:nvSpPr>
          <p:cNvPr id="6" name="Titel 1">
            <a:extLst>
              <a:ext uri="{FF2B5EF4-FFF2-40B4-BE49-F238E27FC236}">
                <a16:creationId xmlns:a16="http://schemas.microsoft.com/office/drawing/2014/main" id="{22A4C0E8-D90A-924D-9E0C-65EDA8C00DC0}"/>
              </a:ext>
            </a:extLst>
          </p:cNvPr>
          <p:cNvSpPr txBox="1">
            <a:spLocks/>
          </p:cNvSpPr>
          <p:nvPr/>
        </p:nvSpPr>
        <p:spPr>
          <a:xfrm>
            <a:off x="8672512" y="6359242"/>
            <a:ext cx="3519488"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C00000"/>
                </a:solidFill>
                <a:latin typeface="Arial" panose="020B0604020202020204" pitchFamily="34" charset="0"/>
                <a:ea typeface="+mj-ea"/>
                <a:cs typeface="Arial" panose="020B0604020202020204" pitchFamily="34" charset="0"/>
              </a:defRPr>
            </a:lvl1pPr>
          </a:lstStyle>
          <a:p>
            <a:pPr algn="r"/>
            <a:r>
              <a:rPr lang="de-DE" sz="1200" b="1" dirty="0">
                <a:solidFill>
                  <a:srgbClr val="0096FF"/>
                </a:solidFill>
              </a:rPr>
              <a:t>Source : myclimate</a:t>
            </a:r>
          </a:p>
        </p:txBody>
      </p:sp>
    </p:spTree>
    <p:extLst>
      <p:ext uri="{BB962C8B-B14F-4D97-AF65-F5344CB8AC3E}">
        <p14:creationId xmlns:p14="http://schemas.microsoft.com/office/powerpoint/2010/main" val="569379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A40D12C-9BEB-C545-9A79-2CF199EE9C42}"/>
              </a:ext>
            </a:extLst>
          </p:cNvPr>
          <p:cNvPicPr>
            <a:picLocks noChangeAspect="1"/>
          </p:cNvPicPr>
          <p:nvPr/>
        </p:nvPicPr>
        <p:blipFill>
          <a:blip r:embed="rId3"/>
          <a:srcRect/>
          <a:stretch/>
        </p:blipFill>
        <p:spPr>
          <a:xfrm>
            <a:off x="1296983" y="1206943"/>
            <a:ext cx="9598032" cy="5278918"/>
          </a:xfrm>
          <a:prstGeom prst="rect">
            <a:avLst/>
          </a:prstGeom>
        </p:spPr>
      </p:pic>
      <p:sp>
        <p:nvSpPr>
          <p:cNvPr id="6" name="Titel 1">
            <a:extLst>
              <a:ext uri="{FF2B5EF4-FFF2-40B4-BE49-F238E27FC236}">
                <a16:creationId xmlns:a16="http://schemas.microsoft.com/office/drawing/2014/main" id="{4B235D6D-48E1-4B9B-9F2C-128034ADB605}"/>
              </a:ext>
            </a:extLst>
          </p:cNvPr>
          <p:cNvSpPr txBox="1">
            <a:spLocks noGrp="1" noRot="1" noMove="1" noResize="1" noEditPoints="1" noAdjustHandles="1" noChangeArrowheads="1" noChangeShapeType="1"/>
          </p:cNvSpPr>
          <p:nvPr/>
        </p:nvSpPr>
        <p:spPr>
          <a:xfrm>
            <a:off x="838200" y="160027"/>
            <a:ext cx="10515600" cy="6774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endParaRPr lang="de-DE" sz="2400" dirty="0"/>
          </a:p>
        </p:txBody>
      </p:sp>
      <p:sp>
        <p:nvSpPr>
          <p:cNvPr id="9" name="Titel 3">
            <a:extLst>
              <a:ext uri="{FF2B5EF4-FFF2-40B4-BE49-F238E27FC236}">
                <a16:creationId xmlns:a16="http://schemas.microsoft.com/office/drawing/2014/main" id="{C819ECBD-EB95-4DA5-A822-5075D8352E2C}"/>
              </a:ext>
            </a:extLst>
          </p:cNvPr>
          <p:cNvSpPr txBox="1">
            <a:spLocks/>
          </p:cNvSpPr>
          <p:nvPr/>
        </p:nvSpPr>
        <p:spPr>
          <a:xfrm>
            <a:off x="838199" y="160027"/>
            <a:ext cx="10515600" cy="67746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rgbClr val="3D5F61"/>
                </a:solidFill>
                <a:latin typeface="Montserrat ExtraBold" panose="00000900000000000000" pitchFamily="2" charset="0"/>
                <a:ea typeface="+mj-ea"/>
                <a:cs typeface="Arial" panose="020B0604020202020204" pitchFamily="34" charset="0"/>
              </a:defRPr>
            </a:lvl1pPr>
          </a:lstStyle>
          <a:p>
            <a:r>
              <a:rPr lang="fr-FR" sz="2400" dirty="0"/>
              <a:t>SBTi devient de facto un standard mondial</a:t>
            </a:r>
          </a:p>
        </p:txBody>
      </p:sp>
    </p:spTree>
    <p:extLst>
      <p:ext uri="{BB962C8B-B14F-4D97-AF65-F5344CB8AC3E}">
        <p14:creationId xmlns:p14="http://schemas.microsoft.com/office/powerpoint/2010/main" val="3269389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hidden="1">
            <a:extLst>
              <a:ext uri="{FF2B5EF4-FFF2-40B4-BE49-F238E27FC236}">
                <a16:creationId xmlns:a16="http://schemas.microsoft.com/office/drawing/2014/main" id="{1D18019E-6ACF-403A-AD6B-712C6C78529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73" imgH="476" progId="TCLayout.ActiveDocument.1">
                  <p:embed/>
                </p:oleObj>
              </mc:Choice>
              <mc:Fallback>
                <p:oleObj name="think-cell Slide" r:id="rId5" imgW="473" imgH="476" progId="TCLayout.ActiveDocument.1">
                  <p:embed/>
                  <p:pic>
                    <p:nvPicPr>
                      <p:cNvPr id="6" name="Object 2" hidden="1">
                        <a:extLst>
                          <a:ext uri="{FF2B5EF4-FFF2-40B4-BE49-F238E27FC236}">
                            <a16:creationId xmlns:a16="http://schemas.microsoft.com/office/drawing/2014/main" id="{1D18019E-6ACF-403A-AD6B-712C6C78529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90232763-821A-4F6F-878D-7F8485FE9969}"/>
              </a:ext>
            </a:extLst>
          </p:cNvPr>
          <p:cNvSpPr>
            <a:spLocks noGrp="1"/>
          </p:cNvSpPr>
          <p:nvPr>
            <p:ph type="title"/>
          </p:nvPr>
        </p:nvSpPr>
        <p:spPr>
          <a:xfrm>
            <a:off x="838945" y="279094"/>
            <a:ext cx="11082528" cy="424732"/>
          </a:xfrm>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kumimoji="0" lang="fr-FR" sz="2400" strike="noStrike" kern="1200" spc="0" normalizeH="0" dirty="0">
                <a:ln>
                  <a:noFill/>
                </a:ln>
                <a:effectLst/>
                <a:uLnTx/>
                <a:uFillTx/>
                <a:ea typeface="+mn-ea"/>
                <a:cs typeface="Arial" panose="020B0604020202020204" pitchFamily="34" charset="0"/>
              </a:rPr>
              <a:t>Entreprises suisses ayant des objectifs fondés sur la science</a:t>
            </a:r>
            <a:endParaRPr lang="fr-FR" sz="2400" dirty="0"/>
          </a:p>
        </p:txBody>
      </p:sp>
      <p:cxnSp>
        <p:nvCxnSpPr>
          <p:cNvPr id="14" name="LineBasicDefault 53">
            <a:extLst>
              <a:ext uri="{FF2B5EF4-FFF2-40B4-BE49-F238E27FC236}">
                <a16:creationId xmlns:a16="http://schemas.microsoft.com/office/drawing/2014/main" id="{16752DB2-141E-460D-90E3-1E78E13DB9CB}"/>
              </a:ext>
            </a:extLst>
          </p:cNvPr>
          <p:cNvCxnSpPr>
            <a:cxnSpLocks/>
          </p:cNvCxnSpPr>
          <p:nvPr>
            <p:custDataLst>
              <p:tags r:id="rId2"/>
            </p:custDataLst>
          </p:nvPr>
        </p:nvCxnSpPr>
        <p:spPr>
          <a:xfrm>
            <a:off x="554737" y="893885"/>
            <a:ext cx="11082528" cy="0"/>
          </a:xfrm>
          <a:prstGeom prst="straightConnector1">
            <a:avLst/>
          </a:prstGeom>
          <a:ln w="12700" cap="flat">
            <a:noFill/>
            <a:miter lim="800000"/>
            <a:tailEnd type="none"/>
          </a:ln>
        </p:spPr>
        <p:style>
          <a:lnRef idx="1">
            <a:schemeClr val="accent1"/>
          </a:lnRef>
          <a:fillRef idx="0">
            <a:schemeClr val="accent1"/>
          </a:fillRef>
          <a:effectRef idx="0">
            <a:schemeClr val="accent1"/>
          </a:effectRef>
          <a:fontRef idx="minor">
            <a:schemeClr val="tx1"/>
          </a:fontRef>
        </p:style>
      </p:cxnSp>
      <p:sp>
        <p:nvSpPr>
          <p:cNvPr id="8" name="Text Placeholder 7">
            <a:extLst>
              <a:ext uri="{FF2B5EF4-FFF2-40B4-BE49-F238E27FC236}">
                <a16:creationId xmlns:a16="http://schemas.microsoft.com/office/drawing/2014/main" id="{7DE9662F-6688-454A-A358-D6B2CCABD184}"/>
              </a:ext>
            </a:extLst>
          </p:cNvPr>
          <p:cNvSpPr>
            <a:spLocks noGrp="1"/>
          </p:cNvSpPr>
          <p:nvPr>
            <p:ph type="body" sz="quarter" idx="17"/>
          </p:nvPr>
        </p:nvSpPr>
        <p:spPr>
          <a:xfrm>
            <a:off x="7159752" y="78768"/>
            <a:ext cx="4480560" cy="123111"/>
          </a:xfrm>
          <a:noFill/>
          <a:ln/>
          <a:extLst>
            <a:ext uri="{909E8E84-426E-40DD-AFC4-6F175D3DCCD1}">
              <a14:hiddenFill xmlns:a14="http://schemas.microsoft.com/office/drawing/2010/main">
                <a:solidFill>
                  <a:srgbClr val="FFFFFF"/>
                </a:solidFill>
              </a14:hiddenFill>
            </a:ext>
          </a:extLst>
        </p:spPr>
        <p:txBody>
          <a:bodyPr wrap="square" anchor="ctr" anchorCtr="0">
            <a:spAutoFit/>
          </a:bodyPr>
          <a:lstStyle/>
          <a:p>
            <a:r>
              <a:rPr lang="en-US" dirty="0"/>
              <a:t> </a:t>
            </a:r>
            <a:endParaRPr lang="de-DE" dirty="0"/>
          </a:p>
        </p:txBody>
      </p:sp>
      <p:grpSp>
        <p:nvGrpSpPr>
          <p:cNvPr id="2" name="Gruppieren 1">
            <a:extLst>
              <a:ext uri="{FF2B5EF4-FFF2-40B4-BE49-F238E27FC236}">
                <a16:creationId xmlns:a16="http://schemas.microsoft.com/office/drawing/2014/main" id="{03DF3C11-5CA2-EE48-AA14-DB4DEE60CFE4}"/>
              </a:ext>
            </a:extLst>
          </p:cNvPr>
          <p:cNvGrpSpPr/>
          <p:nvPr/>
        </p:nvGrpSpPr>
        <p:grpSpPr>
          <a:xfrm>
            <a:off x="2528731" y="1033435"/>
            <a:ext cx="7134537" cy="5292233"/>
            <a:chOff x="7318872" y="2649220"/>
            <a:chExt cx="4318392" cy="3556905"/>
          </a:xfrm>
        </p:grpSpPr>
        <p:pic>
          <p:nvPicPr>
            <p:cNvPr id="39" name="Picture 38">
              <a:extLst>
                <a:ext uri="{FF2B5EF4-FFF2-40B4-BE49-F238E27FC236}">
                  <a16:creationId xmlns:a16="http://schemas.microsoft.com/office/drawing/2014/main" id="{22F23581-75DA-4CA5-A414-9D76F3953791}"/>
                </a:ext>
              </a:extLst>
            </p:cNvPr>
            <p:cNvPicPr>
              <a:picLocks noChangeAspect="1"/>
            </p:cNvPicPr>
            <p:nvPr/>
          </p:nvPicPr>
          <p:blipFill>
            <a:blip r:embed="rId7"/>
            <a:stretch>
              <a:fillRect/>
            </a:stretch>
          </p:blipFill>
          <p:spPr>
            <a:xfrm>
              <a:off x="7318874" y="2649220"/>
              <a:ext cx="408710" cy="162526"/>
            </a:xfrm>
            <a:prstGeom prst="rect">
              <a:avLst/>
            </a:prstGeom>
          </p:spPr>
        </p:pic>
        <p:pic>
          <p:nvPicPr>
            <p:cNvPr id="237584" name="Picture 16">
              <a:extLst>
                <a:ext uri="{FF2B5EF4-FFF2-40B4-BE49-F238E27FC236}">
                  <a16:creationId xmlns:a16="http://schemas.microsoft.com/office/drawing/2014/main" id="{F54B9EA3-D8D5-401E-AD08-D7C9171434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3417" y="2649221"/>
              <a:ext cx="885824" cy="173314"/>
            </a:xfrm>
            <a:prstGeom prst="rect">
              <a:avLst/>
            </a:prstGeom>
            <a:noFill/>
            <a:extLst>
              <a:ext uri="{909E8E84-426E-40DD-AFC4-6F175D3DCCD1}">
                <a14:hiddenFill xmlns:a14="http://schemas.microsoft.com/office/drawing/2010/main">
                  <a:solidFill>
                    <a:srgbClr val="FFFFFF"/>
                  </a:solidFill>
                </a14:hiddenFill>
              </a:ext>
            </a:extLst>
          </p:spPr>
        </p:pic>
        <p:pic>
          <p:nvPicPr>
            <p:cNvPr id="237586" name="Picture 18">
              <a:extLst>
                <a:ext uri="{FF2B5EF4-FFF2-40B4-BE49-F238E27FC236}">
                  <a16:creationId xmlns:a16="http://schemas.microsoft.com/office/drawing/2014/main" id="{EAE24C69-A791-4A43-B4F7-0B20C749CF2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8874" y="2870983"/>
              <a:ext cx="1340610" cy="202840"/>
            </a:xfrm>
            <a:prstGeom prst="rect">
              <a:avLst/>
            </a:prstGeom>
            <a:noFill/>
            <a:extLst>
              <a:ext uri="{909E8E84-426E-40DD-AFC4-6F175D3DCCD1}">
                <a14:hiddenFill xmlns:a14="http://schemas.microsoft.com/office/drawing/2010/main">
                  <a:solidFill>
                    <a:srgbClr val="FFFFFF"/>
                  </a:solidFill>
                </a14:hiddenFill>
              </a:ext>
            </a:extLst>
          </p:spPr>
        </p:pic>
        <p:pic>
          <p:nvPicPr>
            <p:cNvPr id="237588" name="Picture 20" descr="Coca-Cola HBC Polska: Strona Główna">
              <a:extLst>
                <a:ext uri="{FF2B5EF4-FFF2-40B4-BE49-F238E27FC236}">
                  <a16:creationId xmlns:a16="http://schemas.microsoft.com/office/drawing/2014/main" id="{FF2FB24F-CB9A-4505-9115-56C3540A5B6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18874" y="3122271"/>
              <a:ext cx="603503" cy="183418"/>
            </a:xfrm>
            <a:prstGeom prst="rect">
              <a:avLst/>
            </a:prstGeom>
            <a:noFill/>
            <a:extLst>
              <a:ext uri="{909E8E84-426E-40DD-AFC4-6F175D3DCCD1}">
                <a14:hiddenFill xmlns:a14="http://schemas.microsoft.com/office/drawing/2010/main">
                  <a:solidFill>
                    <a:srgbClr val="FFFFFF"/>
                  </a:solidFill>
                </a14:hiddenFill>
              </a:ext>
            </a:extLst>
          </p:spPr>
        </p:pic>
        <p:pic>
          <p:nvPicPr>
            <p:cNvPr id="237590" name="Picture 22">
              <a:extLst>
                <a:ext uri="{FF2B5EF4-FFF2-40B4-BE49-F238E27FC236}">
                  <a16:creationId xmlns:a16="http://schemas.microsoft.com/office/drawing/2014/main" id="{5F7D55DC-ECB5-4782-9AD5-69B29452985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02246" y="3122271"/>
              <a:ext cx="793108" cy="169719"/>
            </a:xfrm>
            <a:prstGeom prst="rect">
              <a:avLst/>
            </a:prstGeom>
            <a:noFill/>
            <a:extLst>
              <a:ext uri="{909E8E84-426E-40DD-AFC4-6F175D3DCCD1}">
                <a14:hiddenFill xmlns:a14="http://schemas.microsoft.com/office/drawing/2010/main">
                  <a:solidFill>
                    <a:srgbClr val="FFFFFF"/>
                  </a:solidFill>
                </a14:hiddenFill>
              </a:ext>
            </a:extLst>
          </p:spPr>
        </p:pic>
        <p:pic>
          <p:nvPicPr>
            <p:cNvPr id="237592" name="Picture 24" descr="dormakaba Polska Sp. z o.o.">
              <a:extLst>
                <a:ext uri="{FF2B5EF4-FFF2-40B4-BE49-F238E27FC236}">
                  <a16:creationId xmlns:a16="http://schemas.microsoft.com/office/drawing/2014/main" id="{4EAF0FAD-5C1A-48C6-B3FE-1466C7605B3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18874" y="3354137"/>
              <a:ext cx="1305055" cy="137031"/>
            </a:xfrm>
            <a:prstGeom prst="rect">
              <a:avLst/>
            </a:prstGeom>
            <a:noFill/>
            <a:extLst>
              <a:ext uri="{909E8E84-426E-40DD-AFC4-6F175D3DCCD1}">
                <a14:hiddenFill xmlns:a14="http://schemas.microsoft.com/office/drawing/2010/main">
                  <a:solidFill>
                    <a:srgbClr val="FFFFFF"/>
                  </a:solidFill>
                </a14:hiddenFill>
              </a:ext>
            </a:extLst>
          </p:spPr>
        </p:pic>
        <p:pic>
          <p:nvPicPr>
            <p:cNvPr id="237594" name="Picture 26" descr="Results in a snapshot 2021 | Focused Reporting">
              <a:extLst>
                <a:ext uri="{FF2B5EF4-FFF2-40B4-BE49-F238E27FC236}">
                  <a16:creationId xmlns:a16="http://schemas.microsoft.com/office/drawing/2014/main" id="{53546B92-285F-4165-916B-024D31E5615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8874" y="3539616"/>
              <a:ext cx="728663" cy="241639"/>
            </a:xfrm>
            <a:prstGeom prst="rect">
              <a:avLst/>
            </a:prstGeom>
            <a:noFill/>
            <a:extLst>
              <a:ext uri="{909E8E84-426E-40DD-AFC4-6F175D3DCCD1}">
                <a14:hiddenFill xmlns:a14="http://schemas.microsoft.com/office/drawing/2010/main">
                  <a:solidFill>
                    <a:srgbClr val="FFFFFF"/>
                  </a:solidFill>
                </a14:hiddenFill>
              </a:ext>
            </a:extLst>
          </p:spPr>
        </p:pic>
        <p:pic>
          <p:nvPicPr>
            <p:cNvPr id="237597" name="Picture 29">
              <a:extLst>
                <a:ext uri="{FF2B5EF4-FFF2-40B4-BE49-F238E27FC236}">
                  <a16:creationId xmlns:a16="http://schemas.microsoft.com/office/drawing/2014/main" id="{1E3FC0F3-CBF4-4BE6-9695-A1908E5574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78187" y="3539616"/>
              <a:ext cx="603725" cy="147932"/>
            </a:xfrm>
            <a:prstGeom prst="rect">
              <a:avLst/>
            </a:prstGeom>
            <a:noFill/>
            <a:extLst>
              <a:ext uri="{909E8E84-426E-40DD-AFC4-6F175D3DCCD1}">
                <a14:hiddenFill xmlns:a14="http://schemas.microsoft.com/office/drawing/2010/main">
                  <a:solidFill>
                    <a:srgbClr val="FFFFFF"/>
                  </a:solidFill>
                </a14:hiddenFill>
              </a:ext>
            </a:extLst>
          </p:spPr>
        </p:pic>
        <p:pic>
          <p:nvPicPr>
            <p:cNvPr id="237599" name="Picture 31" descr="HUBER+SUHNER to showcase best-in-class RF solutions for test and  measurement applications at DesignCon 2020">
              <a:extLst>
                <a:ext uri="{FF2B5EF4-FFF2-40B4-BE49-F238E27FC236}">
                  <a16:creationId xmlns:a16="http://schemas.microsoft.com/office/drawing/2014/main" id="{59E66B77-8443-4E5C-BFE5-D5C05703AAB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18874" y="3829703"/>
              <a:ext cx="1391926" cy="185590"/>
            </a:xfrm>
            <a:prstGeom prst="rect">
              <a:avLst/>
            </a:prstGeom>
            <a:noFill/>
            <a:extLst>
              <a:ext uri="{909E8E84-426E-40DD-AFC4-6F175D3DCCD1}">
                <a14:hiddenFill xmlns:a14="http://schemas.microsoft.com/office/drawing/2010/main">
                  <a:solidFill>
                    <a:srgbClr val="FFFFFF"/>
                  </a:solidFill>
                </a14:hiddenFill>
              </a:ext>
            </a:extLst>
          </p:spPr>
        </p:pic>
        <p:pic>
          <p:nvPicPr>
            <p:cNvPr id="237601" name="Picture 33" descr="Kuehne+Nagel Logo Download Vector">
              <a:extLst>
                <a:ext uri="{FF2B5EF4-FFF2-40B4-BE49-F238E27FC236}">
                  <a16:creationId xmlns:a16="http://schemas.microsoft.com/office/drawing/2014/main" id="{CCF97C56-CA8B-4BD4-BC47-7863A70BC9C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318873" y="4063741"/>
              <a:ext cx="983830" cy="194818"/>
            </a:xfrm>
            <a:prstGeom prst="rect">
              <a:avLst/>
            </a:prstGeom>
            <a:noFill/>
            <a:extLst>
              <a:ext uri="{909E8E84-426E-40DD-AFC4-6F175D3DCCD1}">
                <a14:hiddenFill xmlns:a14="http://schemas.microsoft.com/office/drawing/2010/main">
                  <a:solidFill>
                    <a:srgbClr val="FFFFFF"/>
                  </a:solidFill>
                </a14:hiddenFill>
              </a:ext>
            </a:extLst>
          </p:spPr>
        </p:pic>
        <p:pic>
          <p:nvPicPr>
            <p:cNvPr id="237603" name="Picture 35" descr="Holcim downloadable image gallery">
              <a:extLst>
                <a:ext uri="{FF2B5EF4-FFF2-40B4-BE49-F238E27FC236}">
                  <a16:creationId xmlns:a16="http://schemas.microsoft.com/office/drawing/2014/main" id="{A5D7D411-1643-447F-9AB7-14C8CDDF8770}"/>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t="30807" b="30807"/>
            <a:stretch/>
          </p:blipFill>
          <p:spPr bwMode="auto">
            <a:xfrm>
              <a:off x="7318872" y="4307007"/>
              <a:ext cx="1074031" cy="280414"/>
            </a:xfrm>
            <a:prstGeom prst="rect">
              <a:avLst/>
            </a:prstGeom>
            <a:noFill/>
            <a:extLst>
              <a:ext uri="{909E8E84-426E-40DD-AFC4-6F175D3DCCD1}">
                <a14:hiddenFill xmlns:a14="http://schemas.microsoft.com/office/drawing/2010/main">
                  <a:solidFill>
                    <a:srgbClr val="FFFFFF"/>
                  </a:solidFill>
                </a14:hiddenFill>
              </a:ext>
            </a:extLst>
          </p:spPr>
        </p:pic>
        <p:pic>
          <p:nvPicPr>
            <p:cNvPr id="237605" name="Picture 37" descr="Lidl Schweiz">
              <a:extLst>
                <a:ext uri="{FF2B5EF4-FFF2-40B4-BE49-F238E27FC236}">
                  <a16:creationId xmlns:a16="http://schemas.microsoft.com/office/drawing/2014/main" id="{7366A02A-4F48-4473-803F-C609F25B43B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391161" y="4096071"/>
              <a:ext cx="319639" cy="373424"/>
            </a:xfrm>
            <a:prstGeom prst="rect">
              <a:avLst/>
            </a:prstGeom>
            <a:noFill/>
            <a:extLst>
              <a:ext uri="{909E8E84-426E-40DD-AFC4-6F175D3DCCD1}">
                <a14:hiddenFill xmlns:a14="http://schemas.microsoft.com/office/drawing/2010/main">
                  <a:solidFill>
                    <a:srgbClr val="FFFFFF"/>
                  </a:solidFill>
                </a14:hiddenFill>
              </a:ext>
            </a:extLst>
          </p:spPr>
        </p:pic>
        <p:pic>
          <p:nvPicPr>
            <p:cNvPr id="237607" name="Picture 39">
              <a:extLst>
                <a:ext uri="{FF2B5EF4-FFF2-40B4-BE49-F238E27FC236}">
                  <a16:creationId xmlns:a16="http://schemas.microsoft.com/office/drawing/2014/main" id="{2C26912D-7A3F-41F0-8CC2-F58026685B2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18872" y="4635869"/>
              <a:ext cx="552161" cy="167814"/>
            </a:xfrm>
            <a:prstGeom prst="rect">
              <a:avLst/>
            </a:prstGeom>
            <a:noFill/>
            <a:extLst>
              <a:ext uri="{909E8E84-426E-40DD-AFC4-6F175D3DCCD1}">
                <a14:hiddenFill xmlns:a14="http://schemas.microsoft.com/office/drawing/2010/main">
                  <a:solidFill>
                    <a:srgbClr val="FFFFFF"/>
                  </a:solidFill>
                </a14:hiddenFill>
              </a:ext>
            </a:extLst>
          </p:spPr>
        </p:pic>
        <p:pic>
          <p:nvPicPr>
            <p:cNvPr id="237610" name="Picture 42" descr="iF - Mammut Sports Group">
              <a:extLst>
                <a:ext uri="{FF2B5EF4-FFF2-40B4-BE49-F238E27FC236}">
                  <a16:creationId xmlns:a16="http://schemas.microsoft.com/office/drawing/2014/main" id="{33BB2626-BC1A-44DC-B00D-965DB05B1336}"/>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006176" y="4635869"/>
              <a:ext cx="586785" cy="164299"/>
            </a:xfrm>
            <a:prstGeom prst="rect">
              <a:avLst/>
            </a:prstGeom>
            <a:noFill/>
            <a:extLst>
              <a:ext uri="{909E8E84-426E-40DD-AFC4-6F175D3DCCD1}">
                <a14:hiddenFill xmlns:a14="http://schemas.microsoft.com/office/drawing/2010/main">
                  <a:solidFill>
                    <a:srgbClr val="FFFFFF"/>
                  </a:solidFill>
                </a14:hiddenFill>
              </a:ext>
            </a:extLst>
          </p:spPr>
        </p:pic>
        <p:pic>
          <p:nvPicPr>
            <p:cNvPr id="237612" name="Picture 44">
              <a:extLst>
                <a:ext uri="{FF2B5EF4-FFF2-40B4-BE49-F238E27FC236}">
                  <a16:creationId xmlns:a16="http://schemas.microsoft.com/office/drawing/2014/main" id="{BA858C41-0D9A-4E97-AB1E-8135B8823A97}"/>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18872" y="4852131"/>
              <a:ext cx="640081" cy="148345"/>
            </a:xfrm>
            <a:prstGeom prst="rect">
              <a:avLst/>
            </a:prstGeom>
            <a:noFill/>
            <a:extLst>
              <a:ext uri="{909E8E84-426E-40DD-AFC4-6F175D3DCCD1}">
                <a14:hiddenFill xmlns:a14="http://schemas.microsoft.com/office/drawing/2010/main">
                  <a:solidFill>
                    <a:srgbClr val="FFFFFF"/>
                  </a:solidFill>
                </a14:hiddenFill>
              </a:ext>
            </a:extLst>
          </p:spPr>
        </p:pic>
        <p:pic>
          <p:nvPicPr>
            <p:cNvPr id="237614" name="Picture 46" descr="Home page">
              <a:extLst>
                <a:ext uri="{FF2B5EF4-FFF2-40B4-BE49-F238E27FC236}">
                  <a16:creationId xmlns:a16="http://schemas.microsoft.com/office/drawing/2014/main" id="{8B4DB537-FBC9-450B-8282-EF4DA5931020}"/>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074062" y="4852131"/>
              <a:ext cx="585422" cy="262129"/>
            </a:xfrm>
            <a:prstGeom prst="rect">
              <a:avLst/>
            </a:prstGeom>
            <a:noFill/>
            <a:extLst>
              <a:ext uri="{909E8E84-426E-40DD-AFC4-6F175D3DCCD1}">
                <a14:hiddenFill xmlns:a14="http://schemas.microsoft.com/office/drawing/2010/main">
                  <a:solidFill>
                    <a:srgbClr val="FFFFFF"/>
                  </a:solidFill>
                </a14:hiddenFill>
              </a:ext>
            </a:extLst>
          </p:spPr>
        </p:pic>
        <p:pic>
          <p:nvPicPr>
            <p:cNvPr id="237616" name="Picture 48" descr="MS Direct AG | Facebook">
              <a:extLst>
                <a:ext uri="{FF2B5EF4-FFF2-40B4-BE49-F238E27FC236}">
                  <a16:creationId xmlns:a16="http://schemas.microsoft.com/office/drawing/2014/main" id="{ACB054F0-182D-4AF5-B879-C46A80D68E0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318872" y="5048924"/>
              <a:ext cx="694183" cy="134490"/>
            </a:xfrm>
            <a:prstGeom prst="rect">
              <a:avLst/>
            </a:prstGeom>
            <a:noFill/>
            <a:extLst>
              <a:ext uri="{909E8E84-426E-40DD-AFC4-6F175D3DCCD1}">
                <a14:hiddenFill xmlns:a14="http://schemas.microsoft.com/office/drawing/2010/main">
                  <a:solidFill>
                    <a:srgbClr val="FFFFFF"/>
                  </a:solidFill>
                </a14:hiddenFill>
              </a:ext>
            </a:extLst>
          </p:spPr>
        </p:pic>
        <p:pic>
          <p:nvPicPr>
            <p:cNvPr id="237620" name="Picture 52">
              <a:extLst>
                <a:ext uri="{FF2B5EF4-FFF2-40B4-BE49-F238E27FC236}">
                  <a16:creationId xmlns:a16="http://schemas.microsoft.com/office/drawing/2014/main" id="{52E5DC3D-797A-4AEC-87A6-8ECB515079F7}"/>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318872" y="5231862"/>
              <a:ext cx="1280780" cy="210001"/>
            </a:xfrm>
            <a:prstGeom prst="rect">
              <a:avLst/>
            </a:prstGeom>
            <a:noFill/>
            <a:extLst>
              <a:ext uri="{909E8E84-426E-40DD-AFC4-6F175D3DCCD1}">
                <a14:hiddenFill xmlns:a14="http://schemas.microsoft.com/office/drawing/2010/main">
                  <a:solidFill>
                    <a:srgbClr val="FFFFFF"/>
                  </a:solidFill>
                </a14:hiddenFill>
              </a:ext>
            </a:extLst>
          </p:spPr>
        </p:pic>
        <p:pic>
          <p:nvPicPr>
            <p:cNvPr id="237625" name="Picture 57" descr="Zdjęcia - Centrum Prasowe | Oriflame Cosmetics | Oriflame">
              <a:extLst>
                <a:ext uri="{FF2B5EF4-FFF2-40B4-BE49-F238E27FC236}">
                  <a16:creationId xmlns:a16="http://schemas.microsoft.com/office/drawing/2014/main" id="{2FFD00A9-51B8-424E-B24F-7C0AA109FE2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318872" y="5927715"/>
              <a:ext cx="810228" cy="278410"/>
            </a:xfrm>
            <a:prstGeom prst="rect">
              <a:avLst/>
            </a:prstGeom>
            <a:noFill/>
            <a:extLst>
              <a:ext uri="{909E8E84-426E-40DD-AFC4-6F175D3DCCD1}">
                <a14:hiddenFill xmlns:a14="http://schemas.microsoft.com/office/drawing/2010/main">
                  <a:solidFill>
                    <a:srgbClr val="FFFFFF"/>
                  </a:solidFill>
                </a14:hiddenFill>
              </a:ext>
            </a:extLst>
          </p:spPr>
        </p:pic>
        <p:pic>
          <p:nvPicPr>
            <p:cNvPr id="237627" name="Picture 59">
              <a:extLst>
                <a:ext uri="{FF2B5EF4-FFF2-40B4-BE49-F238E27FC236}">
                  <a16:creationId xmlns:a16="http://schemas.microsoft.com/office/drawing/2014/main" id="{E69BAD5F-FD3A-4F67-B3E2-5DF4F92E7DE9}"/>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848120" y="2649221"/>
              <a:ext cx="1440856" cy="132079"/>
            </a:xfrm>
            <a:prstGeom prst="rect">
              <a:avLst/>
            </a:prstGeom>
            <a:noFill/>
            <a:extLst>
              <a:ext uri="{909E8E84-426E-40DD-AFC4-6F175D3DCCD1}">
                <a14:hiddenFill xmlns:a14="http://schemas.microsoft.com/office/drawing/2010/main">
                  <a:solidFill>
                    <a:srgbClr val="FFFFFF"/>
                  </a:solidFill>
                </a14:hiddenFill>
              </a:ext>
            </a:extLst>
          </p:spPr>
        </p:pic>
        <p:pic>
          <p:nvPicPr>
            <p:cNvPr id="237629" name="Picture 61">
              <a:extLst>
                <a:ext uri="{FF2B5EF4-FFF2-40B4-BE49-F238E27FC236}">
                  <a16:creationId xmlns:a16="http://schemas.microsoft.com/office/drawing/2014/main" id="{19FFA835-5BDB-4F78-B316-DBB49C48DEE2}"/>
                </a:ext>
              </a:extLst>
            </p:cNvPr>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718580" y="2827021"/>
              <a:ext cx="507325" cy="24890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a:extLst>
                <a:ext uri="{FF2B5EF4-FFF2-40B4-BE49-F238E27FC236}">
                  <a16:creationId xmlns:a16="http://schemas.microsoft.com/office/drawing/2014/main" id="{4810E60C-86F8-4250-91A2-0F203EBA8AE9}"/>
                </a:ext>
              </a:extLst>
            </p:cNvPr>
            <p:cNvPicPr>
              <a:picLocks/>
            </p:cNvPicPr>
            <p:nvPr/>
          </p:nvPicPr>
          <p:blipFill>
            <a:blip r:embed="rId28"/>
            <a:stretch>
              <a:fillRect/>
            </a:stretch>
          </p:blipFill>
          <p:spPr>
            <a:xfrm>
              <a:off x="9306436" y="2827021"/>
              <a:ext cx="384460" cy="248906"/>
            </a:xfrm>
            <a:prstGeom prst="rect">
              <a:avLst/>
            </a:prstGeom>
          </p:spPr>
        </p:pic>
        <p:pic>
          <p:nvPicPr>
            <p:cNvPr id="46" name="Picture 45">
              <a:extLst>
                <a:ext uri="{FF2B5EF4-FFF2-40B4-BE49-F238E27FC236}">
                  <a16:creationId xmlns:a16="http://schemas.microsoft.com/office/drawing/2014/main" id="{08314CD5-063D-4C6C-B12F-F1EEE54B1FD3}"/>
                </a:ext>
              </a:extLst>
            </p:cNvPr>
            <p:cNvPicPr>
              <a:picLocks noChangeAspect="1"/>
            </p:cNvPicPr>
            <p:nvPr/>
          </p:nvPicPr>
          <p:blipFill>
            <a:blip r:embed="rId29"/>
            <a:stretch>
              <a:fillRect/>
            </a:stretch>
          </p:blipFill>
          <p:spPr>
            <a:xfrm>
              <a:off x="9807404" y="2827020"/>
              <a:ext cx="481572" cy="337819"/>
            </a:xfrm>
            <a:prstGeom prst="rect">
              <a:avLst/>
            </a:prstGeom>
          </p:spPr>
        </p:pic>
        <p:pic>
          <p:nvPicPr>
            <p:cNvPr id="47" name="Picture 46">
              <a:extLst>
                <a:ext uri="{FF2B5EF4-FFF2-40B4-BE49-F238E27FC236}">
                  <a16:creationId xmlns:a16="http://schemas.microsoft.com/office/drawing/2014/main" id="{0A0BAB90-B4B1-4895-96F5-46B98C833608}"/>
                </a:ext>
              </a:extLst>
            </p:cNvPr>
            <p:cNvPicPr>
              <a:picLocks noChangeAspect="1"/>
            </p:cNvPicPr>
            <p:nvPr/>
          </p:nvPicPr>
          <p:blipFill>
            <a:blip r:embed="rId30"/>
            <a:stretch>
              <a:fillRect/>
            </a:stretch>
          </p:blipFill>
          <p:spPr>
            <a:xfrm>
              <a:off x="8832549" y="3124200"/>
              <a:ext cx="934995" cy="228600"/>
            </a:xfrm>
            <a:prstGeom prst="rect">
              <a:avLst/>
            </a:prstGeom>
          </p:spPr>
        </p:pic>
        <p:pic>
          <p:nvPicPr>
            <p:cNvPr id="237632" name="Picture 64" descr="Swisscom Logo Download Vector">
              <a:extLst>
                <a:ext uri="{FF2B5EF4-FFF2-40B4-BE49-F238E27FC236}">
                  <a16:creationId xmlns:a16="http://schemas.microsoft.com/office/drawing/2014/main" id="{E79A5DBA-91D8-4974-8732-68E0F3CF4DC1}"/>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827151" y="3377184"/>
              <a:ext cx="819480" cy="234696"/>
            </a:xfrm>
            <a:prstGeom prst="rect">
              <a:avLst/>
            </a:prstGeom>
            <a:noFill/>
            <a:extLst>
              <a:ext uri="{909E8E84-426E-40DD-AFC4-6F175D3DCCD1}">
                <a14:hiddenFill xmlns:a14="http://schemas.microsoft.com/office/drawing/2010/main">
                  <a:solidFill>
                    <a:srgbClr val="FFFFFF"/>
                  </a:solidFill>
                </a14:hiddenFill>
              </a:ext>
            </a:extLst>
          </p:spPr>
        </p:pic>
        <p:pic>
          <p:nvPicPr>
            <p:cNvPr id="237634" name="Picture 66">
              <a:extLst>
                <a:ext uri="{FF2B5EF4-FFF2-40B4-BE49-F238E27FC236}">
                  <a16:creationId xmlns:a16="http://schemas.microsoft.com/office/drawing/2014/main" id="{67A77129-E57E-4448-B089-2B56636B2F73}"/>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9700791" y="3377184"/>
              <a:ext cx="588185" cy="194056"/>
            </a:xfrm>
            <a:prstGeom prst="rect">
              <a:avLst/>
            </a:prstGeom>
            <a:noFill/>
            <a:extLst>
              <a:ext uri="{909E8E84-426E-40DD-AFC4-6F175D3DCCD1}">
                <a14:hiddenFill xmlns:a14="http://schemas.microsoft.com/office/drawing/2010/main">
                  <a:solidFill>
                    <a:srgbClr val="FFFFFF"/>
                  </a:solidFill>
                </a14:hiddenFill>
              </a:ext>
            </a:extLst>
          </p:spPr>
        </p:pic>
        <p:pic>
          <p:nvPicPr>
            <p:cNvPr id="237636" name="Picture 68">
              <a:extLst>
                <a:ext uri="{FF2B5EF4-FFF2-40B4-BE49-F238E27FC236}">
                  <a16:creationId xmlns:a16="http://schemas.microsoft.com/office/drawing/2014/main" id="{F2C4EBA3-BFC6-4BB5-824C-8252C99F1983}"/>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827150" y="3660156"/>
              <a:ext cx="873853" cy="205723"/>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A322653C-F68E-4775-89E7-B57B371D1AA2}"/>
                </a:ext>
              </a:extLst>
            </p:cNvPr>
            <p:cNvPicPr>
              <a:picLocks noChangeAspect="1"/>
            </p:cNvPicPr>
            <p:nvPr/>
          </p:nvPicPr>
          <p:blipFill rotWithShape="1">
            <a:blip r:embed="rId34"/>
            <a:srcRect l="12902" t="24362" r="16373" b="12760"/>
            <a:stretch/>
          </p:blipFill>
          <p:spPr>
            <a:xfrm>
              <a:off x="9853545" y="3617857"/>
              <a:ext cx="435431" cy="224393"/>
            </a:xfrm>
            <a:prstGeom prst="rect">
              <a:avLst/>
            </a:prstGeom>
          </p:spPr>
        </p:pic>
        <p:pic>
          <p:nvPicPr>
            <p:cNvPr id="237639" name="Picture 71" descr="Logos">
              <a:extLst>
                <a:ext uri="{FF2B5EF4-FFF2-40B4-BE49-F238E27FC236}">
                  <a16:creationId xmlns:a16="http://schemas.microsoft.com/office/drawing/2014/main" id="{65DA90D5-741C-4C18-95CC-A7C49048B882}"/>
                </a:ext>
              </a:extLst>
            </p:cNvPr>
            <p:cNvPicPr>
              <a:picLocks noChangeAspect="1" noChangeArrowheads="1"/>
            </p:cNvPicPr>
            <p:nvPr/>
          </p:nvPicPr>
          <p:blipFill rotWithShape="1">
            <a:blip r:embed="rId35">
              <a:extLst>
                <a:ext uri="{28A0092B-C50C-407E-A947-70E740481C1C}">
                  <a14:useLocalDpi xmlns:a14="http://schemas.microsoft.com/office/drawing/2010/main" val="0"/>
                </a:ext>
              </a:extLst>
            </a:blip>
            <a:srcRect l="8247" t="23261" r="8247" b="21550"/>
            <a:stretch/>
          </p:blipFill>
          <p:spPr bwMode="auto">
            <a:xfrm>
              <a:off x="8827150" y="3888866"/>
              <a:ext cx="739529" cy="18529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a:extLst>
                <a:ext uri="{FF2B5EF4-FFF2-40B4-BE49-F238E27FC236}">
                  <a16:creationId xmlns:a16="http://schemas.microsoft.com/office/drawing/2014/main" id="{2FDFDE83-7073-4041-A141-1C122AE968B4}"/>
                </a:ext>
              </a:extLst>
            </p:cNvPr>
            <p:cNvPicPr>
              <a:picLocks noChangeAspect="1"/>
            </p:cNvPicPr>
            <p:nvPr/>
          </p:nvPicPr>
          <p:blipFill>
            <a:blip r:embed="rId36"/>
            <a:stretch>
              <a:fillRect/>
            </a:stretch>
          </p:blipFill>
          <p:spPr>
            <a:xfrm>
              <a:off x="9617999" y="3888866"/>
              <a:ext cx="670977" cy="149734"/>
            </a:xfrm>
            <a:prstGeom prst="rect">
              <a:avLst/>
            </a:prstGeom>
          </p:spPr>
        </p:pic>
        <p:pic>
          <p:nvPicPr>
            <p:cNvPr id="50" name="Picture 49">
              <a:extLst>
                <a:ext uri="{FF2B5EF4-FFF2-40B4-BE49-F238E27FC236}">
                  <a16:creationId xmlns:a16="http://schemas.microsoft.com/office/drawing/2014/main" id="{2CA70441-3673-42E0-B91A-990B2BE172C0}"/>
                </a:ext>
              </a:extLst>
            </p:cNvPr>
            <p:cNvPicPr>
              <a:picLocks noChangeAspect="1"/>
            </p:cNvPicPr>
            <p:nvPr/>
          </p:nvPicPr>
          <p:blipFill rotWithShape="1">
            <a:blip r:embed="rId37"/>
            <a:srcRect t="21642" b="22682"/>
            <a:stretch/>
          </p:blipFill>
          <p:spPr>
            <a:xfrm>
              <a:off x="8827150" y="4105219"/>
              <a:ext cx="660654" cy="150805"/>
            </a:xfrm>
            <a:prstGeom prst="rect">
              <a:avLst/>
            </a:prstGeom>
          </p:spPr>
        </p:pic>
        <p:pic>
          <p:nvPicPr>
            <p:cNvPr id="237641" name="Picture 73">
              <a:extLst>
                <a:ext uri="{FF2B5EF4-FFF2-40B4-BE49-F238E27FC236}">
                  <a16:creationId xmlns:a16="http://schemas.microsoft.com/office/drawing/2014/main" id="{52885B84-C44B-4550-A260-8A0992B82806}"/>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9549544" y="4105219"/>
              <a:ext cx="739431" cy="214559"/>
            </a:xfrm>
            <a:prstGeom prst="rect">
              <a:avLst/>
            </a:prstGeom>
            <a:noFill/>
            <a:extLst>
              <a:ext uri="{909E8E84-426E-40DD-AFC4-6F175D3DCCD1}">
                <a14:hiddenFill xmlns:a14="http://schemas.microsoft.com/office/drawing/2010/main">
                  <a:solidFill>
                    <a:srgbClr val="FFFFFF"/>
                  </a:solidFill>
                </a14:hiddenFill>
              </a:ext>
            </a:extLst>
          </p:spPr>
        </p:pic>
        <p:pic>
          <p:nvPicPr>
            <p:cNvPr id="237644" name="Picture 76">
              <a:extLst>
                <a:ext uri="{FF2B5EF4-FFF2-40B4-BE49-F238E27FC236}">
                  <a16:creationId xmlns:a16="http://schemas.microsoft.com/office/drawing/2014/main" id="{F16320B6-ED93-4CC8-BA93-5F4DEDE5C13A}"/>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8827150" y="4287100"/>
              <a:ext cx="664578" cy="368719"/>
            </a:xfrm>
            <a:prstGeom prst="rect">
              <a:avLst/>
            </a:prstGeom>
            <a:noFill/>
            <a:extLst>
              <a:ext uri="{909E8E84-426E-40DD-AFC4-6F175D3DCCD1}">
                <a14:hiddenFill xmlns:a14="http://schemas.microsoft.com/office/drawing/2010/main">
                  <a:solidFill>
                    <a:srgbClr val="FFFFFF"/>
                  </a:solidFill>
                </a14:hiddenFill>
              </a:ext>
            </a:extLst>
          </p:spPr>
        </p:pic>
        <p:pic>
          <p:nvPicPr>
            <p:cNvPr id="237646" name="Picture 78">
              <a:extLst>
                <a:ext uri="{FF2B5EF4-FFF2-40B4-BE49-F238E27FC236}">
                  <a16:creationId xmlns:a16="http://schemas.microsoft.com/office/drawing/2014/main" id="{33935CAD-7E93-47C0-B176-D97D0B19AC48}"/>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9525118" y="4368800"/>
              <a:ext cx="763858" cy="228600"/>
            </a:xfrm>
            <a:prstGeom prst="rect">
              <a:avLst/>
            </a:prstGeom>
            <a:noFill/>
            <a:extLst>
              <a:ext uri="{909E8E84-426E-40DD-AFC4-6F175D3DCCD1}">
                <a14:hiddenFill xmlns:a14="http://schemas.microsoft.com/office/drawing/2010/main">
                  <a:solidFill>
                    <a:srgbClr val="FFFFFF"/>
                  </a:solidFill>
                </a14:hiddenFill>
              </a:ext>
            </a:extLst>
          </p:spPr>
        </p:pic>
        <p:pic>
          <p:nvPicPr>
            <p:cNvPr id="237648" name="Picture 80">
              <a:extLst>
                <a:ext uri="{FF2B5EF4-FFF2-40B4-BE49-F238E27FC236}">
                  <a16:creationId xmlns:a16="http://schemas.microsoft.com/office/drawing/2014/main" id="{77DC88C1-575B-4FDB-B995-28C52C01806B}"/>
                </a:ext>
              </a:extLst>
            </p:cNvPr>
            <p:cNvPicPr>
              <a:picLocks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8827150" y="4665980"/>
              <a:ext cx="657034" cy="19558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a:extLst>
                <a:ext uri="{FF2B5EF4-FFF2-40B4-BE49-F238E27FC236}">
                  <a16:creationId xmlns:a16="http://schemas.microsoft.com/office/drawing/2014/main" id="{8106476E-5FDA-4DDC-9595-0990F5F1A488}"/>
                </a:ext>
              </a:extLst>
            </p:cNvPr>
            <p:cNvPicPr>
              <a:picLocks noChangeAspect="1"/>
            </p:cNvPicPr>
            <p:nvPr/>
          </p:nvPicPr>
          <p:blipFill>
            <a:blip r:embed="rId42"/>
            <a:stretch>
              <a:fillRect/>
            </a:stretch>
          </p:blipFill>
          <p:spPr>
            <a:xfrm>
              <a:off x="8827150" y="4923446"/>
              <a:ext cx="364777" cy="445639"/>
            </a:xfrm>
            <a:prstGeom prst="rect">
              <a:avLst/>
            </a:prstGeom>
          </p:spPr>
        </p:pic>
        <p:pic>
          <p:nvPicPr>
            <p:cNvPr id="237650" name="Picture 82" descr="ECOM Agroindustrial Corp. Lt">
              <a:extLst>
                <a:ext uri="{FF2B5EF4-FFF2-40B4-BE49-F238E27FC236}">
                  <a16:creationId xmlns:a16="http://schemas.microsoft.com/office/drawing/2014/main" id="{747AD180-2428-417E-B86B-BA8E5E03BCF7}"/>
                </a:ext>
              </a:extLst>
            </p:cNvPr>
            <p:cNvPicPr>
              <a:picLocks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9551851" y="4665980"/>
              <a:ext cx="535191" cy="195580"/>
            </a:xfrm>
            <a:prstGeom prst="rect">
              <a:avLst/>
            </a:prstGeom>
            <a:noFill/>
            <a:extLst>
              <a:ext uri="{909E8E84-426E-40DD-AFC4-6F175D3DCCD1}">
                <a14:hiddenFill xmlns:a14="http://schemas.microsoft.com/office/drawing/2010/main">
                  <a:solidFill>
                    <a:srgbClr val="FFFFFF"/>
                  </a:solidFill>
                </a14:hiddenFill>
              </a:ext>
            </a:extLst>
          </p:spPr>
        </p:pic>
        <p:pic>
          <p:nvPicPr>
            <p:cNvPr id="237652" name="Picture 84">
              <a:extLst>
                <a:ext uri="{FF2B5EF4-FFF2-40B4-BE49-F238E27FC236}">
                  <a16:creationId xmlns:a16="http://schemas.microsoft.com/office/drawing/2014/main" id="{884A9C8A-5065-4E6D-AC6B-BC74065D4652}"/>
                </a:ext>
              </a:extLst>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9240112" y="4923445"/>
              <a:ext cx="453153" cy="332081"/>
            </a:xfrm>
            <a:prstGeom prst="rect">
              <a:avLst/>
            </a:prstGeom>
            <a:noFill/>
            <a:extLst>
              <a:ext uri="{909E8E84-426E-40DD-AFC4-6F175D3DCCD1}">
                <a14:hiddenFill xmlns:a14="http://schemas.microsoft.com/office/drawing/2010/main">
                  <a:solidFill>
                    <a:srgbClr val="FFFFFF"/>
                  </a:solidFill>
                </a14:hiddenFill>
              </a:ext>
            </a:extLst>
          </p:spPr>
        </p:pic>
        <p:pic>
          <p:nvPicPr>
            <p:cNvPr id="237655" name="Picture 87" descr="Schindler Group - Wikipedia">
              <a:extLst>
                <a:ext uri="{FF2B5EF4-FFF2-40B4-BE49-F238E27FC236}">
                  <a16:creationId xmlns:a16="http://schemas.microsoft.com/office/drawing/2014/main" id="{2A8E46AD-700F-4822-88A4-62D1D12A3EBD}"/>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9744065" y="4898045"/>
              <a:ext cx="544911" cy="468355"/>
            </a:xfrm>
            <a:prstGeom prst="rect">
              <a:avLst/>
            </a:prstGeom>
            <a:noFill/>
            <a:extLst>
              <a:ext uri="{909E8E84-426E-40DD-AFC4-6F175D3DCCD1}">
                <a14:hiddenFill xmlns:a14="http://schemas.microsoft.com/office/drawing/2010/main">
                  <a:solidFill>
                    <a:srgbClr val="FFFFFF"/>
                  </a:solidFill>
                </a14:hiddenFill>
              </a:ext>
            </a:extLst>
          </p:spPr>
        </p:pic>
        <p:pic>
          <p:nvPicPr>
            <p:cNvPr id="237657" name="Picture 89" descr="Home - SkyCell">
              <a:extLst>
                <a:ext uri="{FF2B5EF4-FFF2-40B4-BE49-F238E27FC236}">
                  <a16:creationId xmlns:a16="http://schemas.microsoft.com/office/drawing/2014/main" id="{4CC66259-247F-40FC-AAE9-94F4578F82CA}"/>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8827150" y="5420360"/>
              <a:ext cx="835635" cy="243643"/>
            </a:xfrm>
            <a:prstGeom prst="rect">
              <a:avLst/>
            </a:prstGeom>
            <a:noFill/>
            <a:extLst>
              <a:ext uri="{909E8E84-426E-40DD-AFC4-6F175D3DCCD1}">
                <a14:hiddenFill xmlns:a14="http://schemas.microsoft.com/office/drawing/2010/main">
                  <a:solidFill>
                    <a:srgbClr val="FFFFFF"/>
                  </a:solidFill>
                </a14:hiddenFill>
              </a:ext>
            </a:extLst>
          </p:spPr>
        </p:pic>
        <p:pic>
          <p:nvPicPr>
            <p:cNvPr id="237659" name="Picture 91" descr="Jungbunzlauer">
              <a:extLst>
                <a:ext uri="{FF2B5EF4-FFF2-40B4-BE49-F238E27FC236}">
                  <a16:creationId xmlns:a16="http://schemas.microsoft.com/office/drawing/2014/main" id="{650FFCF6-4770-45B5-A945-E9B8BDA8D1EA}"/>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8829292" y="5722620"/>
              <a:ext cx="1401632" cy="201930"/>
            </a:xfrm>
            <a:prstGeom prst="rect">
              <a:avLst/>
            </a:prstGeom>
            <a:noFill/>
            <a:extLst>
              <a:ext uri="{909E8E84-426E-40DD-AFC4-6F175D3DCCD1}">
                <a14:hiddenFill xmlns:a14="http://schemas.microsoft.com/office/drawing/2010/main">
                  <a:solidFill>
                    <a:srgbClr val="FFFFFF"/>
                  </a:solidFill>
                </a14:hiddenFill>
              </a:ext>
            </a:extLst>
          </p:spPr>
        </p:pic>
        <p:pic>
          <p:nvPicPr>
            <p:cNvPr id="237661" name="Picture 93" descr="GALLIKER PRESS PAGE WELCOME TO GALLIKER PRESS WORLD">
              <a:extLst>
                <a:ext uri="{FF2B5EF4-FFF2-40B4-BE49-F238E27FC236}">
                  <a16:creationId xmlns:a16="http://schemas.microsoft.com/office/drawing/2014/main" id="{5EBD3D80-24CA-445C-B598-D0E8482745EB}"/>
                </a:ext>
              </a:extLst>
            </p:cNvPr>
            <p:cNvPicPr>
              <a:picLocks noChangeAspect="1" noChangeArrowheads="1"/>
            </p:cNvPicPr>
            <p:nvPr/>
          </p:nvPicPr>
          <p:blipFill rotWithShape="1">
            <a:blip r:embed="rId48">
              <a:extLst>
                <a:ext uri="{28A0092B-C50C-407E-A947-70E740481C1C}">
                  <a14:useLocalDpi xmlns:a14="http://schemas.microsoft.com/office/drawing/2010/main" val="0"/>
                </a:ext>
              </a:extLst>
            </a:blip>
            <a:srcRect t="26393" r="3454" b="26393"/>
            <a:stretch/>
          </p:blipFill>
          <p:spPr bwMode="auto">
            <a:xfrm>
              <a:off x="9738984" y="5420360"/>
              <a:ext cx="549991" cy="178980"/>
            </a:xfrm>
            <a:prstGeom prst="rect">
              <a:avLst/>
            </a:prstGeom>
            <a:noFill/>
            <a:extLst>
              <a:ext uri="{909E8E84-426E-40DD-AFC4-6F175D3DCCD1}">
                <a14:hiddenFill xmlns:a14="http://schemas.microsoft.com/office/drawing/2010/main">
                  <a:solidFill>
                    <a:srgbClr val="FFFFFF"/>
                  </a:solidFill>
                </a14:hiddenFill>
              </a:ext>
            </a:extLst>
          </p:spPr>
        </p:pic>
        <p:pic>
          <p:nvPicPr>
            <p:cNvPr id="237663" name="Picture 95" descr="Franke Group">
              <a:extLst>
                <a:ext uri="{FF2B5EF4-FFF2-40B4-BE49-F238E27FC236}">
                  <a16:creationId xmlns:a16="http://schemas.microsoft.com/office/drawing/2014/main" id="{8702243F-7044-40D1-BAF3-019CFF23F1A0}"/>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8827150" y="5983741"/>
              <a:ext cx="693420" cy="222384"/>
            </a:xfrm>
            <a:prstGeom prst="rect">
              <a:avLst/>
            </a:prstGeom>
            <a:noFill/>
            <a:extLst>
              <a:ext uri="{909E8E84-426E-40DD-AFC4-6F175D3DCCD1}">
                <a14:hiddenFill xmlns:a14="http://schemas.microsoft.com/office/drawing/2010/main">
                  <a:solidFill>
                    <a:srgbClr val="FFFFFF"/>
                  </a:solidFill>
                </a14:hiddenFill>
              </a:ext>
            </a:extLst>
          </p:spPr>
        </p:pic>
        <p:pic>
          <p:nvPicPr>
            <p:cNvPr id="237665" name="Picture 97">
              <a:extLst>
                <a:ext uri="{FF2B5EF4-FFF2-40B4-BE49-F238E27FC236}">
                  <a16:creationId xmlns:a16="http://schemas.microsoft.com/office/drawing/2014/main" id="{14AC73C2-0338-4D2B-ABBF-F7B27BF4A991}"/>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9708504" y="5963912"/>
              <a:ext cx="522419" cy="242213"/>
            </a:xfrm>
            <a:prstGeom prst="rect">
              <a:avLst/>
            </a:prstGeom>
            <a:noFill/>
            <a:extLst>
              <a:ext uri="{909E8E84-426E-40DD-AFC4-6F175D3DCCD1}">
                <a14:hiddenFill xmlns:a14="http://schemas.microsoft.com/office/drawing/2010/main">
                  <a:solidFill>
                    <a:srgbClr val="FFFFFF"/>
                  </a:solidFill>
                </a14:hiddenFill>
              </a:ext>
            </a:extLst>
          </p:spPr>
        </p:pic>
        <p:pic>
          <p:nvPicPr>
            <p:cNvPr id="237667" name="Picture 99" descr="L'Occitane International S.A.">
              <a:extLst>
                <a:ext uri="{FF2B5EF4-FFF2-40B4-BE49-F238E27FC236}">
                  <a16:creationId xmlns:a16="http://schemas.microsoft.com/office/drawing/2014/main" id="{C8306D23-541B-44CE-9663-F7CC5C8C576E}"/>
                </a:ext>
              </a:extLst>
            </p:cNvPr>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10354300" y="2649221"/>
              <a:ext cx="981075" cy="237429"/>
            </a:xfrm>
            <a:prstGeom prst="rect">
              <a:avLst/>
            </a:prstGeom>
            <a:noFill/>
            <a:extLst>
              <a:ext uri="{909E8E84-426E-40DD-AFC4-6F175D3DCCD1}">
                <a14:hiddenFill xmlns:a14="http://schemas.microsoft.com/office/drawing/2010/main">
                  <a:solidFill>
                    <a:srgbClr val="FFFFFF"/>
                  </a:solidFill>
                </a14:hiddenFill>
              </a:ext>
            </a:extLst>
          </p:spPr>
        </p:pic>
        <p:pic>
          <p:nvPicPr>
            <p:cNvPr id="237670" name="Picture 102" descr="Cofra Holding | iVentiv">
              <a:extLst>
                <a:ext uri="{FF2B5EF4-FFF2-40B4-BE49-F238E27FC236}">
                  <a16:creationId xmlns:a16="http://schemas.microsoft.com/office/drawing/2014/main" id="{DF131E00-8388-42B3-9B4A-3BC917CCE61D}"/>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10354300" y="2940017"/>
              <a:ext cx="399817" cy="277940"/>
            </a:xfrm>
            <a:prstGeom prst="rect">
              <a:avLst/>
            </a:prstGeom>
            <a:noFill/>
            <a:extLst>
              <a:ext uri="{909E8E84-426E-40DD-AFC4-6F175D3DCCD1}">
                <a14:hiddenFill xmlns:a14="http://schemas.microsoft.com/office/drawing/2010/main">
                  <a:solidFill>
                    <a:srgbClr val="FFFFFF"/>
                  </a:solidFill>
                </a14:hiddenFill>
              </a:ext>
            </a:extLst>
          </p:spPr>
        </p:pic>
        <p:pic>
          <p:nvPicPr>
            <p:cNvPr id="237672" name="Picture 104" descr="Clever Cap Solutions from corvaglia">
              <a:extLst>
                <a:ext uri="{FF2B5EF4-FFF2-40B4-BE49-F238E27FC236}">
                  <a16:creationId xmlns:a16="http://schemas.microsoft.com/office/drawing/2014/main" id="{5EC7B08C-B2DF-47CC-8672-02DF7AE2105A}"/>
                </a:ext>
              </a:extLst>
            </p:cNvPr>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10799054" y="2940017"/>
              <a:ext cx="750443" cy="154950"/>
            </a:xfrm>
            <a:prstGeom prst="rect">
              <a:avLst/>
            </a:prstGeom>
            <a:noFill/>
            <a:extLst>
              <a:ext uri="{909E8E84-426E-40DD-AFC4-6F175D3DCCD1}">
                <a14:hiddenFill xmlns:a14="http://schemas.microsoft.com/office/drawing/2010/main">
                  <a:solidFill>
                    <a:srgbClr val="FFFFFF"/>
                  </a:solidFill>
                </a14:hiddenFill>
              </a:ext>
            </a:extLst>
          </p:spPr>
        </p:pic>
        <p:pic>
          <p:nvPicPr>
            <p:cNvPr id="237674" name="Picture 106" descr="Hauser &amp; Wirth Jobs &amp; Projects | The Dots">
              <a:extLst>
                <a:ext uri="{FF2B5EF4-FFF2-40B4-BE49-F238E27FC236}">
                  <a16:creationId xmlns:a16="http://schemas.microsoft.com/office/drawing/2014/main" id="{F0429DB9-6DD3-4858-8EBA-7EC346E7F6EF}"/>
                </a:ext>
              </a:extLst>
            </p:cNvPr>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10354300" y="3277272"/>
              <a:ext cx="371357" cy="371357"/>
            </a:xfrm>
            <a:prstGeom prst="rect">
              <a:avLst/>
            </a:prstGeom>
            <a:noFill/>
            <a:extLst>
              <a:ext uri="{909E8E84-426E-40DD-AFC4-6F175D3DCCD1}">
                <a14:hiddenFill xmlns:a14="http://schemas.microsoft.com/office/drawing/2010/main">
                  <a:solidFill>
                    <a:srgbClr val="FFFFFF"/>
                  </a:solidFill>
                </a14:hiddenFill>
              </a:ext>
            </a:extLst>
          </p:spPr>
        </p:pic>
        <p:pic>
          <p:nvPicPr>
            <p:cNvPr id="237676" name="Picture 108">
              <a:extLst>
                <a:ext uri="{FF2B5EF4-FFF2-40B4-BE49-F238E27FC236}">
                  <a16:creationId xmlns:a16="http://schemas.microsoft.com/office/drawing/2014/main" id="{70DD6945-56AD-491D-B149-0FBE1FEDF0AE}"/>
                </a:ext>
              </a:extLst>
            </p:cNvPr>
            <p:cNvPicPr>
              <a:picLocks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10811880" y="3145250"/>
              <a:ext cx="737618" cy="225838"/>
            </a:xfrm>
            <a:prstGeom prst="rect">
              <a:avLst/>
            </a:prstGeom>
            <a:noFill/>
            <a:extLst>
              <a:ext uri="{909E8E84-426E-40DD-AFC4-6F175D3DCCD1}">
                <a14:hiddenFill xmlns:a14="http://schemas.microsoft.com/office/drawing/2010/main">
                  <a:solidFill>
                    <a:srgbClr val="FFFFFF"/>
                  </a:solidFill>
                </a14:hiddenFill>
              </a:ext>
            </a:extLst>
          </p:spPr>
        </p:pic>
        <p:pic>
          <p:nvPicPr>
            <p:cNvPr id="237680" name="Picture 112" descr="Pictet Group wiki | TheReaderWiki">
              <a:extLst>
                <a:ext uri="{FF2B5EF4-FFF2-40B4-BE49-F238E27FC236}">
                  <a16:creationId xmlns:a16="http://schemas.microsoft.com/office/drawing/2014/main" id="{B2201507-0F87-4BDE-9805-831CE3EA1ADD}"/>
                </a:ext>
              </a:extLst>
            </p:cNvPr>
            <p:cNvPicPr>
              <a:picLocks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10811880" y="3421736"/>
              <a:ext cx="737618" cy="199288"/>
            </a:xfrm>
            <a:prstGeom prst="rect">
              <a:avLst/>
            </a:prstGeom>
            <a:noFill/>
            <a:extLst>
              <a:ext uri="{909E8E84-426E-40DD-AFC4-6F175D3DCCD1}">
                <a14:hiddenFill xmlns:a14="http://schemas.microsoft.com/office/drawing/2010/main">
                  <a:solidFill>
                    <a:srgbClr val="FFFFFF"/>
                  </a:solidFill>
                </a14:hiddenFill>
              </a:ext>
            </a:extLst>
          </p:spPr>
        </p:pic>
        <p:pic>
          <p:nvPicPr>
            <p:cNvPr id="237682" name="Picture 114">
              <a:extLst>
                <a:ext uri="{FF2B5EF4-FFF2-40B4-BE49-F238E27FC236}">
                  <a16:creationId xmlns:a16="http://schemas.microsoft.com/office/drawing/2014/main" id="{84343E8C-A485-45B5-A067-8FAE319DE04C}"/>
                </a:ext>
              </a:extLst>
            </p:cNvPr>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10354300" y="3716892"/>
              <a:ext cx="505489" cy="167200"/>
            </a:xfrm>
            <a:prstGeom prst="rect">
              <a:avLst/>
            </a:prstGeom>
            <a:noFill/>
            <a:extLst>
              <a:ext uri="{909E8E84-426E-40DD-AFC4-6F175D3DCCD1}">
                <a14:hiddenFill xmlns:a14="http://schemas.microsoft.com/office/drawing/2010/main">
                  <a:solidFill>
                    <a:srgbClr val="FFFFFF"/>
                  </a:solidFill>
                </a14:hiddenFill>
              </a:ext>
            </a:extLst>
          </p:spPr>
        </p:pic>
        <p:pic>
          <p:nvPicPr>
            <p:cNvPr id="237685" name="Picture 117" descr="Archroma press releases">
              <a:extLst>
                <a:ext uri="{FF2B5EF4-FFF2-40B4-BE49-F238E27FC236}">
                  <a16:creationId xmlns:a16="http://schemas.microsoft.com/office/drawing/2014/main" id="{220C24D1-1607-45DF-9EAC-70B2DEA9EC3C}"/>
                </a:ext>
              </a:extLst>
            </p:cNvPr>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10914284" y="3704605"/>
              <a:ext cx="635214" cy="239507"/>
            </a:xfrm>
            <a:prstGeom prst="rect">
              <a:avLst/>
            </a:prstGeom>
            <a:noFill/>
            <a:extLst>
              <a:ext uri="{909E8E84-426E-40DD-AFC4-6F175D3DCCD1}">
                <a14:hiddenFill xmlns:a14="http://schemas.microsoft.com/office/drawing/2010/main">
                  <a:solidFill>
                    <a:srgbClr val="FFFFFF"/>
                  </a:solidFill>
                </a14:hiddenFill>
              </a:ext>
            </a:extLst>
          </p:spPr>
        </p:pic>
        <p:pic>
          <p:nvPicPr>
            <p:cNvPr id="237687" name="Picture 119" descr="SWISSCHEM AG - Transport company, ID140213 - Freight exchange, logistics,  transport CargoAgent.net">
              <a:extLst>
                <a:ext uri="{FF2B5EF4-FFF2-40B4-BE49-F238E27FC236}">
                  <a16:creationId xmlns:a16="http://schemas.microsoft.com/office/drawing/2014/main" id="{1C6E4947-F771-45FE-AC2C-A29DBB5AADDB}"/>
                </a:ext>
              </a:extLst>
            </p:cNvPr>
            <p:cNvPicPr>
              <a:picLocks noChangeAspect="1" noChangeArrowheads="1"/>
            </p:cNvPicPr>
            <p:nvPr/>
          </p:nvPicPr>
          <p:blipFill rotWithShape="1">
            <a:blip r:embed="rId59">
              <a:extLst>
                <a:ext uri="{28A0092B-C50C-407E-A947-70E740481C1C}">
                  <a14:useLocalDpi xmlns:a14="http://schemas.microsoft.com/office/drawing/2010/main" val="0"/>
                </a:ext>
              </a:extLst>
            </a:blip>
            <a:srcRect t="26562" b="31583"/>
            <a:stretch/>
          </p:blipFill>
          <p:spPr bwMode="auto">
            <a:xfrm>
              <a:off x="10354300" y="3960877"/>
              <a:ext cx="728792" cy="172037"/>
            </a:xfrm>
            <a:prstGeom prst="rect">
              <a:avLst/>
            </a:prstGeom>
            <a:noFill/>
            <a:extLst>
              <a:ext uri="{909E8E84-426E-40DD-AFC4-6F175D3DCCD1}">
                <a14:hiddenFill xmlns:a14="http://schemas.microsoft.com/office/drawing/2010/main">
                  <a:solidFill>
                    <a:srgbClr val="FFFFFF"/>
                  </a:solidFill>
                </a14:hiddenFill>
              </a:ext>
            </a:extLst>
          </p:spPr>
        </p:pic>
        <p:pic>
          <p:nvPicPr>
            <p:cNvPr id="237689" name="Picture 121" descr="METTLER TOLEDO Balances &amp; Scales for Industry, Lab, Retail - METTLER TOLEDO">
              <a:extLst>
                <a:ext uri="{FF2B5EF4-FFF2-40B4-BE49-F238E27FC236}">
                  <a16:creationId xmlns:a16="http://schemas.microsoft.com/office/drawing/2014/main" id="{0ED9D688-A5DF-413A-B310-E7789D7A32C8}"/>
                </a:ext>
              </a:extLst>
            </p:cNvPr>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11110584" y="4013265"/>
              <a:ext cx="438913" cy="224228"/>
            </a:xfrm>
            <a:prstGeom prst="rect">
              <a:avLst/>
            </a:prstGeom>
            <a:noFill/>
            <a:extLst>
              <a:ext uri="{909E8E84-426E-40DD-AFC4-6F175D3DCCD1}">
                <a14:hiddenFill xmlns:a14="http://schemas.microsoft.com/office/drawing/2010/main">
                  <a:solidFill>
                    <a:srgbClr val="FFFFFF"/>
                  </a:solidFill>
                </a14:hiddenFill>
              </a:ext>
            </a:extLst>
          </p:spPr>
        </p:pic>
        <p:pic>
          <p:nvPicPr>
            <p:cNvPr id="237691" name="Picture 123">
              <a:extLst>
                <a:ext uri="{FF2B5EF4-FFF2-40B4-BE49-F238E27FC236}">
                  <a16:creationId xmlns:a16="http://schemas.microsoft.com/office/drawing/2014/main" id="{85BFF719-2AB4-4F34-B96B-FFA8C09486EE}"/>
                </a:ext>
              </a:extLst>
            </p:cNvPr>
            <p:cNvPicPr>
              <a:picLocks noChangeAspect="1" noChangeArrowheads="1"/>
            </p:cNvPicPr>
            <p:nvPr/>
          </p:nvPicPr>
          <p:blipFill rotWithShape="1">
            <a:blip r:embed="rId61">
              <a:extLst>
                <a:ext uri="{28A0092B-C50C-407E-A947-70E740481C1C}">
                  <a14:useLocalDpi xmlns:a14="http://schemas.microsoft.com/office/drawing/2010/main" val="0"/>
                </a:ext>
              </a:extLst>
            </a:blip>
            <a:srcRect t="26862" b="26862"/>
            <a:stretch/>
          </p:blipFill>
          <p:spPr bwMode="auto">
            <a:xfrm>
              <a:off x="10354300" y="4200146"/>
              <a:ext cx="469599" cy="195309"/>
            </a:xfrm>
            <a:prstGeom prst="rect">
              <a:avLst/>
            </a:prstGeom>
            <a:noFill/>
            <a:extLst>
              <a:ext uri="{909E8E84-426E-40DD-AFC4-6F175D3DCCD1}">
                <a14:hiddenFill xmlns:a14="http://schemas.microsoft.com/office/drawing/2010/main">
                  <a:solidFill>
                    <a:srgbClr val="FFFFFF"/>
                  </a:solidFill>
                </a14:hiddenFill>
              </a:ext>
            </a:extLst>
          </p:spPr>
        </p:pic>
        <p:pic>
          <p:nvPicPr>
            <p:cNvPr id="237693" name="Picture 125" descr="Welcome to Straumann">
              <a:extLst>
                <a:ext uri="{FF2B5EF4-FFF2-40B4-BE49-F238E27FC236}">
                  <a16:creationId xmlns:a16="http://schemas.microsoft.com/office/drawing/2014/main" id="{C7B443EB-9E96-4CE7-9E09-32A798C854A0}"/>
                </a:ext>
              </a:extLst>
            </p:cNvPr>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10904845" y="4258029"/>
              <a:ext cx="644652" cy="152755"/>
            </a:xfrm>
            <a:prstGeom prst="rect">
              <a:avLst/>
            </a:prstGeom>
            <a:noFill/>
            <a:extLst>
              <a:ext uri="{909E8E84-426E-40DD-AFC4-6F175D3DCCD1}">
                <a14:hiddenFill xmlns:a14="http://schemas.microsoft.com/office/drawing/2010/main">
                  <a:solidFill>
                    <a:srgbClr val="FFFFFF"/>
                  </a:solidFill>
                </a14:hiddenFill>
              </a:ext>
            </a:extLst>
          </p:spPr>
        </p:pic>
        <p:pic>
          <p:nvPicPr>
            <p:cNvPr id="237695" name="Picture 127" descr="Amcor - Wikipedia">
              <a:extLst>
                <a:ext uri="{FF2B5EF4-FFF2-40B4-BE49-F238E27FC236}">
                  <a16:creationId xmlns:a16="http://schemas.microsoft.com/office/drawing/2014/main" id="{D29053B2-0258-42E8-B735-79451552A060}"/>
                </a:ext>
              </a:extLst>
            </p:cNvPr>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10354300" y="4445163"/>
              <a:ext cx="369875" cy="298287"/>
            </a:xfrm>
            <a:prstGeom prst="rect">
              <a:avLst/>
            </a:prstGeom>
            <a:noFill/>
            <a:extLst>
              <a:ext uri="{909E8E84-426E-40DD-AFC4-6F175D3DCCD1}">
                <a14:hiddenFill xmlns:a14="http://schemas.microsoft.com/office/drawing/2010/main">
                  <a:solidFill>
                    <a:srgbClr val="FFFFFF"/>
                  </a:solidFill>
                </a14:hiddenFill>
              </a:ext>
            </a:extLst>
          </p:spPr>
        </p:pic>
        <p:pic>
          <p:nvPicPr>
            <p:cNvPr id="237698" name="Picture 130">
              <a:extLst>
                <a:ext uri="{FF2B5EF4-FFF2-40B4-BE49-F238E27FC236}">
                  <a16:creationId xmlns:a16="http://schemas.microsoft.com/office/drawing/2014/main" id="{FE012100-EDEA-4303-898A-CC493F2E1186}"/>
                </a:ext>
              </a:extLst>
            </p:cNvPr>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10790545" y="4476718"/>
              <a:ext cx="758952" cy="128117"/>
            </a:xfrm>
            <a:prstGeom prst="rect">
              <a:avLst/>
            </a:prstGeom>
            <a:noFill/>
            <a:extLst>
              <a:ext uri="{909E8E84-426E-40DD-AFC4-6F175D3DCCD1}">
                <a14:hiddenFill xmlns:a14="http://schemas.microsoft.com/office/drawing/2010/main">
                  <a:solidFill>
                    <a:srgbClr val="FFFFFF"/>
                  </a:solidFill>
                </a14:hiddenFill>
              </a:ext>
            </a:extLst>
          </p:spPr>
        </p:pic>
        <p:pic>
          <p:nvPicPr>
            <p:cNvPr id="237700" name="Picture 132" descr="Trias Holding AG :: Switzerland :: OpenCorporates">
              <a:extLst>
                <a:ext uri="{FF2B5EF4-FFF2-40B4-BE49-F238E27FC236}">
                  <a16:creationId xmlns:a16="http://schemas.microsoft.com/office/drawing/2014/main" id="{D13E7BC0-C276-4FEC-AF72-4F6F0ED03992}"/>
                </a:ext>
              </a:extLst>
            </p:cNvPr>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10354300" y="4795385"/>
              <a:ext cx="307883" cy="317635"/>
            </a:xfrm>
            <a:prstGeom prst="rect">
              <a:avLst/>
            </a:prstGeom>
            <a:noFill/>
            <a:extLst>
              <a:ext uri="{909E8E84-426E-40DD-AFC4-6F175D3DCCD1}">
                <a14:hiddenFill xmlns:a14="http://schemas.microsoft.com/office/drawing/2010/main">
                  <a:solidFill>
                    <a:srgbClr val="FFFFFF"/>
                  </a:solidFill>
                </a14:hiddenFill>
              </a:ext>
            </a:extLst>
          </p:spPr>
        </p:pic>
        <p:pic>
          <p:nvPicPr>
            <p:cNvPr id="237702" name="Picture 134">
              <a:extLst>
                <a:ext uri="{FF2B5EF4-FFF2-40B4-BE49-F238E27FC236}">
                  <a16:creationId xmlns:a16="http://schemas.microsoft.com/office/drawing/2014/main" id="{7AE3CD64-C81D-44FE-AC71-2B41040B5711}"/>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10764506" y="4662600"/>
              <a:ext cx="784992" cy="202007"/>
            </a:xfrm>
            <a:prstGeom prst="rect">
              <a:avLst/>
            </a:prstGeom>
            <a:noFill/>
            <a:extLst>
              <a:ext uri="{909E8E84-426E-40DD-AFC4-6F175D3DCCD1}">
                <a14:hiddenFill xmlns:a14="http://schemas.microsoft.com/office/drawing/2010/main">
                  <a:solidFill>
                    <a:srgbClr val="FFFFFF"/>
                  </a:solidFill>
                </a14:hiddenFill>
              </a:ext>
            </a:extLst>
          </p:spPr>
        </p:pic>
        <p:pic>
          <p:nvPicPr>
            <p:cNvPr id="237704" name="Picture 136" descr="Krummen Kerzers AG - swisscleantech">
              <a:extLst>
                <a:ext uri="{FF2B5EF4-FFF2-40B4-BE49-F238E27FC236}">
                  <a16:creationId xmlns:a16="http://schemas.microsoft.com/office/drawing/2014/main" id="{3D0958E4-ADB8-4498-9AC1-9B11264F49C5}"/>
                </a:ext>
              </a:extLst>
            </p:cNvPr>
            <p:cNvPicPr>
              <a:picLocks noChangeAspect="1" noChangeArrowheads="1"/>
            </p:cNvPicPr>
            <p:nvPr/>
          </p:nvPicPr>
          <p:blipFill rotWithShape="1">
            <a:blip r:embed="rId67">
              <a:extLst>
                <a:ext uri="{28A0092B-C50C-407E-A947-70E740481C1C}">
                  <a14:useLocalDpi xmlns:a14="http://schemas.microsoft.com/office/drawing/2010/main" val="0"/>
                </a:ext>
              </a:extLst>
            </a:blip>
            <a:srcRect l="5074" t="34232" r="5798" b="34232"/>
            <a:stretch/>
          </p:blipFill>
          <p:spPr bwMode="auto">
            <a:xfrm>
              <a:off x="10701644" y="4894624"/>
              <a:ext cx="847853" cy="170136"/>
            </a:xfrm>
            <a:prstGeom prst="rect">
              <a:avLst/>
            </a:prstGeom>
            <a:noFill/>
            <a:extLst>
              <a:ext uri="{909E8E84-426E-40DD-AFC4-6F175D3DCCD1}">
                <a14:hiddenFill xmlns:a14="http://schemas.microsoft.com/office/drawing/2010/main">
                  <a:solidFill>
                    <a:srgbClr val="FFFFFF"/>
                  </a:solidFill>
                </a14:hiddenFill>
              </a:ext>
            </a:extLst>
          </p:spPr>
        </p:pic>
        <p:pic>
          <p:nvPicPr>
            <p:cNvPr id="237706" name="Picture 138" descr="Die schwizerischi Coop Gnosseschaft - Alemannische Wikipedia">
              <a:extLst>
                <a:ext uri="{FF2B5EF4-FFF2-40B4-BE49-F238E27FC236}">
                  <a16:creationId xmlns:a16="http://schemas.microsoft.com/office/drawing/2014/main" id="{CD88884C-1D27-42D9-B9A0-AAEA604D252E}"/>
                </a:ext>
              </a:extLst>
            </p:cNvPr>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10354300" y="5144339"/>
              <a:ext cx="570089" cy="193979"/>
            </a:xfrm>
            <a:prstGeom prst="rect">
              <a:avLst/>
            </a:prstGeom>
            <a:noFill/>
            <a:extLst>
              <a:ext uri="{909E8E84-426E-40DD-AFC4-6F175D3DCCD1}">
                <a14:hiddenFill xmlns:a14="http://schemas.microsoft.com/office/drawing/2010/main">
                  <a:solidFill>
                    <a:srgbClr val="FFFFFF"/>
                  </a:solidFill>
                </a14:hiddenFill>
              </a:ext>
            </a:extLst>
          </p:spPr>
        </p:pic>
        <p:pic>
          <p:nvPicPr>
            <p:cNvPr id="237709" name="Picture 141">
              <a:extLst>
                <a:ext uri="{FF2B5EF4-FFF2-40B4-BE49-F238E27FC236}">
                  <a16:creationId xmlns:a16="http://schemas.microsoft.com/office/drawing/2014/main" id="{CF1D86FA-D4BA-44F3-A012-C970239A8D6E}"/>
                </a:ext>
              </a:extLst>
            </p:cNvPr>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10996943" y="5084644"/>
              <a:ext cx="640321" cy="211256"/>
            </a:xfrm>
            <a:prstGeom prst="rect">
              <a:avLst/>
            </a:prstGeom>
            <a:noFill/>
            <a:extLst>
              <a:ext uri="{909E8E84-426E-40DD-AFC4-6F175D3DCCD1}">
                <a14:hiddenFill xmlns:a14="http://schemas.microsoft.com/office/drawing/2010/main">
                  <a:solidFill>
                    <a:srgbClr val="FFFFFF"/>
                  </a:solidFill>
                </a14:hiddenFill>
              </a:ext>
            </a:extLst>
          </p:spPr>
        </p:pic>
        <p:pic>
          <p:nvPicPr>
            <p:cNvPr id="237711" name="Picture 143" descr="Tecan Group Home">
              <a:extLst>
                <a:ext uri="{FF2B5EF4-FFF2-40B4-BE49-F238E27FC236}">
                  <a16:creationId xmlns:a16="http://schemas.microsoft.com/office/drawing/2014/main" id="{252B6DE1-F7B7-4C0D-A978-4626B1F56FFE}"/>
                </a:ext>
              </a:extLst>
            </p:cNvPr>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10354300" y="5367301"/>
              <a:ext cx="1166330" cy="197839"/>
            </a:xfrm>
            <a:prstGeom prst="rect">
              <a:avLst/>
            </a:prstGeom>
            <a:noFill/>
            <a:extLst>
              <a:ext uri="{909E8E84-426E-40DD-AFC4-6F175D3DCCD1}">
                <a14:hiddenFill xmlns:a14="http://schemas.microsoft.com/office/drawing/2010/main">
                  <a:solidFill>
                    <a:srgbClr val="FFFFFF"/>
                  </a:solidFill>
                </a14:hiddenFill>
              </a:ext>
            </a:extLst>
          </p:spPr>
        </p:pic>
        <p:pic>
          <p:nvPicPr>
            <p:cNvPr id="237715" name="Picture 147" descr="Move | Bringing you tomorrow">
              <a:extLst>
                <a:ext uri="{FF2B5EF4-FFF2-40B4-BE49-F238E27FC236}">
                  <a16:creationId xmlns:a16="http://schemas.microsoft.com/office/drawing/2014/main" id="{9C9A52EC-012E-4000-8E43-04CA35FAC980}"/>
                </a:ext>
              </a:extLst>
            </p:cNvPr>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10354300" y="5598580"/>
              <a:ext cx="771525" cy="192452"/>
            </a:xfrm>
            <a:prstGeom prst="rect">
              <a:avLst/>
            </a:prstGeom>
            <a:noFill/>
            <a:extLst>
              <a:ext uri="{909E8E84-426E-40DD-AFC4-6F175D3DCCD1}">
                <a14:hiddenFill xmlns:a14="http://schemas.microsoft.com/office/drawing/2010/main">
                  <a:solidFill>
                    <a:srgbClr val="FFFFFF"/>
                  </a:solidFill>
                </a14:hiddenFill>
              </a:ext>
            </a:extLst>
          </p:spPr>
        </p:pic>
        <p:pic>
          <p:nvPicPr>
            <p:cNvPr id="237717" name="Picture 149" descr="Global Partner - The Travel Corporation - Global Travel and Tourism  Partnership (GTTP)">
              <a:extLst>
                <a:ext uri="{FF2B5EF4-FFF2-40B4-BE49-F238E27FC236}">
                  <a16:creationId xmlns:a16="http://schemas.microsoft.com/office/drawing/2014/main" id="{3F48B3B8-2804-409F-BC51-CB2B761047A5}"/>
                </a:ext>
              </a:extLst>
            </p:cNvPr>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11191211" y="5611036"/>
              <a:ext cx="358287" cy="358287"/>
            </a:xfrm>
            <a:prstGeom prst="rect">
              <a:avLst/>
            </a:prstGeom>
            <a:noFill/>
            <a:extLst>
              <a:ext uri="{909E8E84-426E-40DD-AFC4-6F175D3DCCD1}">
                <a14:hiddenFill xmlns:a14="http://schemas.microsoft.com/office/drawing/2010/main">
                  <a:solidFill>
                    <a:srgbClr val="FFFFFF"/>
                  </a:solidFill>
                </a14:hiddenFill>
              </a:ext>
            </a:extLst>
          </p:spPr>
        </p:pic>
        <p:pic>
          <p:nvPicPr>
            <p:cNvPr id="237719" name="Picture 151" descr="Zühlke – Empowering Ideas. | Zühlke">
              <a:extLst>
                <a:ext uri="{FF2B5EF4-FFF2-40B4-BE49-F238E27FC236}">
                  <a16:creationId xmlns:a16="http://schemas.microsoft.com/office/drawing/2014/main" id="{12224A1A-DF53-4E1A-8B99-821B1FE3ADAC}"/>
                </a:ext>
              </a:extLst>
            </p:cNvPr>
            <p:cNvPicPr>
              <a:picLocks noChangeAspect="1" noChangeArrowheads="1"/>
            </p:cNvPicPr>
            <p:nvPr/>
          </p:nvPicPr>
          <p:blipFill rotWithShape="1">
            <a:blip r:embed="rId73">
              <a:extLst>
                <a:ext uri="{28A0092B-C50C-407E-A947-70E740481C1C}">
                  <a14:useLocalDpi xmlns:a14="http://schemas.microsoft.com/office/drawing/2010/main" val="0"/>
                </a:ext>
              </a:extLst>
            </a:blip>
            <a:srcRect t="36015"/>
            <a:stretch/>
          </p:blipFill>
          <p:spPr bwMode="auto">
            <a:xfrm>
              <a:off x="10354300" y="5839030"/>
              <a:ext cx="573719" cy="367095"/>
            </a:xfrm>
            <a:prstGeom prst="rect">
              <a:avLst/>
            </a:prstGeom>
            <a:solidFill>
              <a:srgbClr val="B3B3B3"/>
            </a:solidFill>
          </p:spPr>
        </p:pic>
        <p:pic>
          <p:nvPicPr>
            <p:cNvPr id="237721" name="Picture 153" descr="Temenos Logo Download Vector">
              <a:extLst>
                <a:ext uri="{FF2B5EF4-FFF2-40B4-BE49-F238E27FC236}">
                  <a16:creationId xmlns:a16="http://schemas.microsoft.com/office/drawing/2014/main" id="{8D177D1A-5EA7-4EBC-A8F7-40D54217303E}"/>
                </a:ext>
              </a:extLst>
            </p:cNvPr>
            <p:cNvPicPr>
              <a:picLocks noChangeAspect="1"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10962310" y="6048648"/>
              <a:ext cx="654244" cy="15747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a:extLst>
                <a:ext uri="{FF2B5EF4-FFF2-40B4-BE49-F238E27FC236}">
                  <a16:creationId xmlns:a16="http://schemas.microsoft.com/office/drawing/2014/main" id="{F910823C-32A6-43F5-90C5-5BADA8D92657}"/>
                </a:ext>
              </a:extLst>
            </p:cNvPr>
            <p:cNvPicPr>
              <a:picLocks/>
            </p:cNvPicPr>
            <p:nvPr/>
          </p:nvPicPr>
          <p:blipFill>
            <a:blip r:embed="rId75"/>
            <a:stretch>
              <a:fillRect/>
            </a:stretch>
          </p:blipFill>
          <p:spPr>
            <a:xfrm>
              <a:off x="7810788" y="5490311"/>
              <a:ext cx="388957" cy="388957"/>
            </a:xfrm>
            <a:prstGeom prst="rect">
              <a:avLst/>
            </a:prstGeom>
          </p:spPr>
        </p:pic>
        <p:pic>
          <p:nvPicPr>
            <p:cNvPr id="137" name="Picture 136">
              <a:extLst>
                <a:ext uri="{FF2B5EF4-FFF2-40B4-BE49-F238E27FC236}">
                  <a16:creationId xmlns:a16="http://schemas.microsoft.com/office/drawing/2014/main" id="{DC182BC8-88F7-4747-A250-791BFD553326}"/>
                </a:ext>
              </a:extLst>
            </p:cNvPr>
            <p:cNvPicPr>
              <a:picLocks/>
            </p:cNvPicPr>
            <p:nvPr/>
          </p:nvPicPr>
          <p:blipFill rotWithShape="1">
            <a:blip r:embed="rId76"/>
            <a:srcRect l="5" t="-6821" r="70450" b="-6821"/>
            <a:stretch/>
          </p:blipFill>
          <p:spPr>
            <a:xfrm>
              <a:off x="7318872" y="5490312"/>
              <a:ext cx="446540" cy="388957"/>
            </a:xfrm>
            <a:prstGeom prst="rect">
              <a:avLst/>
            </a:prstGeom>
          </p:spPr>
        </p:pic>
      </p:grpSp>
    </p:spTree>
    <p:extLst>
      <p:ext uri="{BB962C8B-B14F-4D97-AF65-F5344CB8AC3E}">
        <p14:creationId xmlns:p14="http://schemas.microsoft.com/office/powerpoint/2010/main" val="8593914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xml><?xml version="1.0" encoding="utf-8"?>
<p:tagLst xmlns:a="http://schemas.openxmlformats.org/drawingml/2006/main" xmlns:r="http://schemas.openxmlformats.org/officeDocument/2006/relationships" xmlns:p="http://schemas.openxmlformats.org/presentationml/2006/main">
  <p:tag name="SHAPENAME" val="3. Subtitl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NAME" val="LineBasicDefault"/>
</p:tagLst>
</file>

<file path=ppt/theme/theme1.xml><?xml version="1.0" encoding="utf-8"?>
<a:theme xmlns:a="http://schemas.openxmlformats.org/drawingml/2006/main" name="Design pl">
  <a:themeElements>
    <a:clrScheme name="pL Farbschema 1">
      <a:dk1>
        <a:srgbClr val="000000"/>
      </a:dk1>
      <a:lt1>
        <a:srgbClr val="FFFFFF"/>
      </a:lt1>
      <a:dk2>
        <a:srgbClr val="44546A"/>
      </a:dk2>
      <a:lt2>
        <a:srgbClr val="E7E6E6"/>
      </a:lt2>
      <a:accent1>
        <a:srgbClr val="00628A"/>
      </a:accent1>
      <a:accent2>
        <a:srgbClr val="810759"/>
      </a:accent2>
      <a:accent3>
        <a:srgbClr val="006837"/>
      </a:accent3>
      <a:accent4>
        <a:srgbClr val="FEBA10"/>
      </a:accent4>
      <a:accent5>
        <a:srgbClr val="00AEEF"/>
      </a:accent5>
      <a:accent6>
        <a:srgbClr val="5F3912"/>
      </a:accent6>
      <a:hlink>
        <a:srgbClr val="ED2B90"/>
      </a:hlink>
      <a:folHlink>
        <a:srgbClr val="AFC90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pl" id="{C5372D4F-8DA4-2446-8F80-28FC654DCFCD}" vid="{6CFB9502-6987-3642-AEC2-767B07E8F581}"/>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D65EAC04A61214B8393798B91F66054" ma:contentTypeVersion="12" ma:contentTypeDescription="Ein neues Dokument erstellen." ma:contentTypeScope="" ma:versionID="454440bee5eb7824b390c43f3f78e245">
  <xsd:schema xmlns:xsd="http://www.w3.org/2001/XMLSchema" xmlns:xs="http://www.w3.org/2001/XMLSchema" xmlns:p="http://schemas.microsoft.com/office/2006/metadata/properties" xmlns:ns2="9f83d1d8-1e39-436b-8590-db24fae9dd9c" xmlns:ns3="7c4ee999-73ba-4671-aba0-0eca6697a438" targetNamespace="http://schemas.microsoft.com/office/2006/metadata/properties" ma:root="true" ma:fieldsID="08f192c36de29c2830495b0a6ea0e1d6" ns2:_="" ns3:_="">
    <xsd:import namespace="9f83d1d8-1e39-436b-8590-db24fae9dd9c"/>
    <xsd:import namespace="7c4ee999-73ba-4671-aba0-0eca6697a43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83d1d8-1e39-436b-8590-db24fae9dd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c4ee999-73ba-4671-aba0-0eca6697a438" elementFormDefault="qualified">
    <xsd:import namespace="http://schemas.microsoft.com/office/2006/documentManagement/types"/>
    <xsd:import namespace="http://schemas.microsoft.com/office/infopath/2007/PartnerControls"/>
    <xsd:element name="SharedWithUsers" ma:index="14"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DEFA71-01CC-4D75-9A79-54C121B113AC}"/>
</file>

<file path=customXml/itemProps2.xml><?xml version="1.0" encoding="utf-8"?>
<ds:datastoreItem xmlns:ds="http://schemas.openxmlformats.org/officeDocument/2006/customXml" ds:itemID="{2F2F2403-EA66-4326-A117-60E5C62BE04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278f5530-5cb0-44ef-bc5d-0a530a990fef"/>
    <ds:schemaRef ds:uri="http://www.w3.org/XML/1998/namespace"/>
    <ds:schemaRef ds:uri="http://purl.org/dc/dcmitype/"/>
  </ds:schemaRefs>
</ds:datastoreItem>
</file>

<file path=customXml/itemProps3.xml><?xml version="1.0" encoding="utf-8"?>
<ds:datastoreItem xmlns:ds="http://schemas.openxmlformats.org/officeDocument/2006/customXml" ds:itemID="{C33128EE-2D69-488B-A468-3851BBDFE6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2038</Words>
  <Application>Microsoft Office PowerPoint</Application>
  <PresentationFormat>Grand écran</PresentationFormat>
  <Paragraphs>130</Paragraphs>
  <Slides>14</Slides>
  <Notes>14</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22" baseType="lpstr">
      <vt:lpstr>Arial</vt:lpstr>
      <vt:lpstr>Calibri</vt:lpstr>
      <vt:lpstr>Georgia</vt:lpstr>
      <vt:lpstr>Montserrat</vt:lpstr>
      <vt:lpstr>Montserrat ExtraBold</vt:lpstr>
      <vt:lpstr>Segoe UI</vt:lpstr>
      <vt:lpstr>Design pl</vt:lpstr>
      <vt:lpstr>think-cell Slide</vt:lpstr>
      <vt:lpstr>Présentation type SBTi</vt:lpstr>
      <vt:lpstr>Partenaires de la Science Based Targets initiative</vt:lpstr>
      <vt:lpstr>Présentation PowerPoint</vt:lpstr>
      <vt:lpstr>Les entreprises suisses ont plus d’influence sur le climat  que la Suisse en tant qu’État</vt:lpstr>
      <vt:lpstr>SBTi = trajectoire de réduction pour limiter le réchauffement à 1,5° C</vt:lpstr>
      <vt:lpstr>Que signifie zéro émission nette sous l’angle de la SBTi ?</vt:lpstr>
      <vt:lpstr>SBTi concerne les trois périmètres d’une chaîne de valeur </vt:lpstr>
      <vt:lpstr>Présentation PowerPoint</vt:lpstr>
      <vt:lpstr>Entreprises suisses ayant des objectifs fondés sur la science</vt:lpstr>
      <vt:lpstr>Les coûts et les bénéfices</vt:lpstr>
      <vt:lpstr>Étapes pour fixer des objectifs fondés sur la science</vt:lpstr>
      <vt:lpstr>Coûts de validation</vt:lpstr>
      <vt:lpstr>Dresser un bilan des émissions de gaz à effet de serre</vt:lpstr>
      <vt:lpstr>Informations complémentaires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 SBTi</dc:title>
  <dc:creator>HHR</dc:creator>
  <cp:lastModifiedBy>Rochat Dominique</cp:lastModifiedBy>
  <cp:revision>155</cp:revision>
  <cp:lastPrinted>2022-04-14T12:57:59Z</cp:lastPrinted>
  <dcterms:created xsi:type="dcterms:W3CDTF">2022-03-10T10:26:40Z</dcterms:created>
  <dcterms:modified xsi:type="dcterms:W3CDTF">2022-04-20T09:13:59Z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0x0101008D65EAC04A61214B8393798B91F66054</vt:lpwstr>
  </property>
</Properties>
</file>